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48"/>
  </p:handoutMasterIdLst>
  <p:sldIdLst>
    <p:sldId id="256" r:id="rId4"/>
    <p:sldId id="304" r:id="rId6"/>
    <p:sldId id="305" r:id="rId7"/>
    <p:sldId id="330" r:id="rId8"/>
    <p:sldId id="306" r:id="rId9"/>
    <p:sldId id="307" r:id="rId10"/>
    <p:sldId id="308" r:id="rId11"/>
    <p:sldId id="310" r:id="rId12"/>
    <p:sldId id="311" r:id="rId13"/>
    <p:sldId id="312" r:id="rId14"/>
    <p:sldId id="313" r:id="rId15"/>
    <p:sldId id="262" r:id="rId16"/>
    <p:sldId id="290" r:id="rId17"/>
    <p:sldId id="291" r:id="rId18"/>
    <p:sldId id="314" r:id="rId19"/>
    <p:sldId id="316" r:id="rId20"/>
    <p:sldId id="317" r:id="rId21"/>
    <p:sldId id="319" r:id="rId22"/>
    <p:sldId id="333" r:id="rId23"/>
    <p:sldId id="329" r:id="rId24"/>
    <p:sldId id="321" r:id="rId25"/>
    <p:sldId id="322" r:id="rId26"/>
    <p:sldId id="334" r:id="rId27"/>
    <p:sldId id="323" r:id="rId28"/>
    <p:sldId id="324" r:id="rId29"/>
    <p:sldId id="326" r:id="rId30"/>
    <p:sldId id="327" r:id="rId31"/>
    <p:sldId id="328" r:id="rId32"/>
    <p:sldId id="325" r:id="rId33"/>
    <p:sldId id="301" r:id="rId34"/>
    <p:sldId id="367" r:id="rId35"/>
    <p:sldId id="368" r:id="rId36"/>
    <p:sldId id="369" r:id="rId37"/>
    <p:sldId id="331" r:id="rId38"/>
    <p:sldId id="344" r:id="rId39"/>
    <p:sldId id="345" r:id="rId40"/>
    <p:sldId id="346" r:id="rId41"/>
    <p:sldId id="347" r:id="rId42"/>
    <p:sldId id="348" r:id="rId43"/>
    <p:sldId id="349" r:id="rId44"/>
    <p:sldId id="360" r:id="rId45"/>
    <p:sldId id="350" r:id="rId46"/>
    <p:sldId id="332" r:id="rId47"/>
  </p:sldIdLst>
  <p:sldSz cx="9144000" cy="6858000" type="screen4x3"/>
  <p:notesSz cx="6797675" cy="9926955"/>
  <p:custDataLst>
    <p:tags r:id="rId5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刘中伟/综合考试办公室/湖北省教育考试院" initials="刘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0000"/>
    <a:srgbClr val="FF99CC"/>
    <a:srgbClr val="FF7C80"/>
    <a:srgbClr val="FFCB37"/>
    <a:srgbClr val="FFD85D"/>
    <a:srgbClr val="9E0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9177"/>
    <p:restoredTop sz="93760"/>
  </p:normalViewPr>
  <p:slideViewPr>
    <p:cSldViewPr showGuides="1">
      <p:cViewPr varScale="1">
        <p:scale>
          <a:sx n="84" d="100"/>
          <a:sy n="84" d="100"/>
        </p:scale>
        <p:origin x="-954" y="-72"/>
      </p:cViewPr>
      <p:guideLst>
        <p:guide orient="horz" pos="2160"/>
        <p:guide pos="2812"/>
      </p:guideLst>
    </p:cSldViewPr>
  </p:slideViewPr>
  <p:outlineViewPr>
    <p:cViewPr>
      <p:scale>
        <a:sx n="33" d="100"/>
        <a:sy n="33" d="100"/>
      </p:scale>
      <p:origin x="0" y="3432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3" Type="http://schemas.openxmlformats.org/officeDocument/2006/relationships/tags" Target="tags/tag1.xml"/><Relationship Id="rId52" Type="http://schemas.openxmlformats.org/officeDocument/2006/relationships/commentAuthors" Target="commentAuthors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48" Type="http://schemas.openxmlformats.org/officeDocument/2006/relationships/handoutMaster" Target="handoutMasters/handoutMaster1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2T14:57:06.366" idx="1">
    <p:pos x="5759" y="84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zh-CN" sz="1200" b="0" dirty="0">
                <a:solidFill>
                  <a:schemeClr val="tx1"/>
                </a:solidFill>
              </a:rPr>
            </a:fld>
            <a:endParaRPr lang="en-US" altLang="zh-CN" sz="1200" b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20000"/>
              </a:spcBef>
              <a:buFont typeface="Wingdings" panose="05000000000000000000" pitchFamily="2" charset="2"/>
              <a:buChar char="u"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20000"/>
              </a:spcBef>
              <a:buFont typeface="Wingdings" panose="05000000000000000000" pitchFamily="2" charset="2"/>
              <a:buChar char="u"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fld id="{69FB490D-42FB-4952-A5C1-9837BEA37C41}" type="datetimeFigureOut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20000"/>
              </a:spcBef>
              <a:buFont typeface="Wingdings" panose="05000000000000000000" pitchFamily="2" charset="2"/>
              <a:buChar char="u"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632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563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734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573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8371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US" altLang="zh-CN" dirty="0"/>
          </a:p>
        </p:txBody>
      </p:sp>
      <p:sp>
        <p:nvSpPr>
          <p:cNvPr id="583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9395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US" altLang="zh-CN" dirty="0"/>
          </a:p>
        </p:txBody>
      </p:sp>
      <p:sp>
        <p:nvSpPr>
          <p:cNvPr id="593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041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604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144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r>
              <a:rPr lang="zh-CN" altLang="en-US" dirty="0"/>
              <a:t>与原来比较，就是多了一个试题册背面的信息填好</a:t>
            </a:r>
            <a:endParaRPr lang="zh-CN" altLang="en-US" dirty="0"/>
          </a:p>
        </p:txBody>
      </p:sp>
      <p:sp>
        <p:nvSpPr>
          <p:cNvPr id="614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246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624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  <p:pic>
        <p:nvPicPr>
          <p:cNvPr id="1031" name="Picture 7" descr="A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201150" cy="68992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  <p:pic>
        <p:nvPicPr>
          <p:cNvPr id="2055" name="Picture 7" descr="A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201150" cy="68992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28.jpeg"/><Relationship Id="rId1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557338"/>
            <a:ext cx="8280400" cy="17272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全国大学英语四、六级考试</a:t>
            </a:r>
            <a:br>
              <a:rPr kumimoji="0" lang="zh-CN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</a:br>
            <a:r>
              <a:rPr kumimoji="0" lang="zh-CN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笔试监考员培训</a:t>
            </a:r>
            <a:endParaRPr kumimoji="0" lang="en-US" altLang="zh-CN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339" name="Rectangle 3"/>
          <p:cNvSpPr>
            <a:spLocks noGrp="1"/>
          </p:cNvSpPr>
          <p:nvPr>
            <p:ph type="subTitle" idx="1"/>
          </p:nvPr>
        </p:nvSpPr>
        <p:spPr>
          <a:xfrm>
            <a:off x="1428750" y="4572000"/>
            <a:ext cx="6400800" cy="982663"/>
          </a:xfrm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F8F8F8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湖北省教育考试院</a:t>
            </a:r>
            <a:endParaRPr lang="zh-CN" altLang="en-US" sz="2800" b="1" dirty="0">
              <a:solidFill>
                <a:srgbClr val="F8F8F8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n-US" altLang="zh-CN" sz="2800" b="1" dirty="0">
                <a:solidFill>
                  <a:srgbClr val="F8F8F8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2021</a:t>
            </a:r>
            <a:r>
              <a:rPr lang="zh-CN" altLang="en-US" sz="2800" b="1" dirty="0">
                <a:solidFill>
                  <a:srgbClr val="F8F8F8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年版</a:t>
            </a:r>
            <a:endParaRPr lang="zh-CN" altLang="en-US" sz="2800" b="1" dirty="0">
              <a:solidFill>
                <a:srgbClr val="F8F8F8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23850" y="836613"/>
            <a:ext cx="28781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考场操作规程要点</a:t>
            </a:r>
            <a:endParaRPr kumimoji="0" lang="en-US" altLang="zh-CN" sz="24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55" name="矩形 3"/>
          <p:cNvSpPr/>
          <p:nvPr/>
        </p:nvSpPr>
        <p:spPr>
          <a:xfrm>
            <a:off x="650875" y="4264025"/>
            <a:ext cx="413956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latin typeface="Arial" panose="020B0604020202020204" pitchFamily="34" charset="0"/>
              </a:rPr>
              <a:t>8:15/14:15</a:t>
            </a:r>
            <a:r>
              <a:rPr lang="zh-CN" altLang="en-US" dirty="0">
                <a:latin typeface="Arial" panose="020B0604020202020204" pitchFamily="34" charset="0"/>
              </a:rPr>
              <a:t>（</a:t>
            </a:r>
            <a:r>
              <a:rPr lang="en-US" altLang="zh-CN" dirty="0">
                <a:latin typeface="Arial" panose="020B0604020202020204" pitchFamily="34" charset="0"/>
              </a:rPr>
              <a:t>CET4/CET6</a:t>
            </a:r>
            <a:r>
              <a:rPr lang="zh-CN" altLang="en-US" dirty="0">
                <a:latin typeface="Arial" panose="020B0604020202020204" pitchFamily="34" charset="0"/>
              </a:rPr>
              <a:t>）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3260" y="4725035"/>
            <a:ext cx="7993063" cy="1647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工作概述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考生入场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      生   </a:t>
            </a: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出示身份证、学生证、准考证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对考生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进行安检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检查考生证件、禁止考生携带违规物品进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考场</a:t>
            </a:r>
            <a:endParaRPr lang="zh-CN" altLang="en-US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557" name="矩形 1"/>
          <p:cNvSpPr/>
          <p:nvPr/>
        </p:nvSpPr>
        <p:spPr>
          <a:xfrm>
            <a:off x="638175" y="1557338"/>
            <a:ext cx="413956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latin typeface="Arial" panose="020B0604020202020204" pitchFamily="34" charset="0"/>
              </a:rPr>
              <a:t>7:40/13:40</a:t>
            </a:r>
            <a:r>
              <a:rPr lang="zh-CN" altLang="en-US" dirty="0">
                <a:latin typeface="Arial" panose="020B0604020202020204" pitchFamily="34" charset="0"/>
              </a:rPr>
              <a:t>（</a:t>
            </a:r>
            <a:r>
              <a:rPr lang="en-US" altLang="zh-CN" dirty="0">
                <a:latin typeface="Arial" panose="020B0604020202020204" pitchFamily="34" charset="0"/>
              </a:rPr>
              <a:t>CET4/CET6</a:t>
            </a:r>
            <a:r>
              <a:rPr lang="zh-CN" altLang="en-US" dirty="0">
                <a:latin typeface="Arial" panose="020B0604020202020204" pitchFamily="34" charset="0"/>
              </a:rPr>
              <a:t>）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58" name="矩形 2"/>
          <p:cNvSpPr/>
          <p:nvPr/>
        </p:nvSpPr>
        <p:spPr>
          <a:xfrm>
            <a:off x="638175" y="2051050"/>
            <a:ext cx="7966075" cy="23355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工作概述    监考集中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      生   </a:t>
            </a: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候场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    通过安检，领取材料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禁止携带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具有拍照和通信功能的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物品进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考场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</a:t>
            </a:r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正式开考前，监考员不得离开考场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矩形 3"/>
          <p:cNvSpPr/>
          <p:nvPr/>
        </p:nvSpPr>
        <p:spPr>
          <a:xfrm>
            <a:off x="611188" y="819150"/>
            <a:ext cx="4183062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latin typeface="Arial" panose="020B0604020202020204" pitchFamily="34" charset="0"/>
              </a:rPr>
              <a:t>9:00/15:00</a:t>
            </a:r>
            <a:r>
              <a:rPr lang="zh-CN" altLang="en-US" dirty="0">
                <a:latin typeface="Arial" panose="020B0604020202020204" pitchFamily="34" charset="0"/>
              </a:rPr>
              <a:t>（</a:t>
            </a:r>
            <a:r>
              <a:rPr lang="en-US" altLang="zh-CN" dirty="0">
                <a:latin typeface="Arial" panose="020B0604020202020204" pitchFamily="34" charset="0"/>
              </a:rPr>
              <a:t>CET4/CET6</a:t>
            </a:r>
            <a:r>
              <a:rPr lang="zh-CN" altLang="en-US" dirty="0">
                <a:latin typeface="Arial" panose="020B0604020202020204" pitchFamily="34" charset="0"/>
              </a:rPr>
              <a:t>）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405" y="1265555"/>
            <a:ext cx="8070215" cy="5310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工作概述   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下发考试材料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监考人员</a:t>
            </a:r>
            <a:r>
              <a:rPr lang="en-US" altLang="zh-CN" sz="2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     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发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试题册、答题卡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、答题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卡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</a:t>
            </a:r>
            <a:r>
              <a:rPr lang="en-US" altLang="zh-CN" sz="2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要求考生阅读试题册正面“敬告考生”内容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要求考生检查试题册、答题卡的印刷质量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指导考生粘贴条形码及填写个人信息情况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      生    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阅读敬告考生内容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检查条形码、答题卡的印刷质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量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粘贴条形码、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试题册背面和卡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、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上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填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涂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个人信息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1524000" marR="0" lvl="0" indent="-15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提 示 语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非听力考试期间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考生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不得佩戴耳机且不得提前翻试题册，否则按违规处理。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等腰三角形 18"/>
          <p:cNvSpPr/>
          <p:nvPr/>
        </p:nvSpPr>
        <p:spPr>
          <a:xfrm>
            <a:off x="2339658" y="5948998"/>
            <a:ext cx="423862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9720" y="6000115"/>
            <a:ext cx="34639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禁止迟到考生入场</a:t>
            </a:r>
            <a:endParaRPr lang="zh-CN" altLang="en-US" sz="28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" name="圆角矩形标注 1"/>
          <p:cNvSpPr/>
          <p:nvPr/>
        </p:nvSpPr>
        <p:spPr>
          <a:xfrm>
            <a:off x="6343650" y="213360"/>
            <a:ext cx="2553970" cy="1642745"/>
          </a:xfrm>
          <a:prstGeom prst="wedgeRoundRectCallout">
            <a:avLst>
              <a:gd name="adj1" fmla="val -49005"/>
              <a:gd name="adj2" fmla="val 69158"/>
              <a:gd name="adj3" fmla="val 16667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600" dirty="0">
                <a:sym typeface="+mn-ea"/>
              </a:rPr>
              <a:t>下发前监考员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sym typeface="+mn-ea"/>
              </a:rPr>
              <a:t>核对试题册、答题卡数量</a:t>
            </a:r>
            <a:endParaRPr lang="zh-CN" altLang="en-US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sym typeface="+mn-ea"/>
              </a:rPr>
              <a:t>下发过程中</a:t>
            </a:r>
            <a:endParaRPr lang="zh-CN" altLang="en-US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sym typeface="+mn-ea"/>
              </a:rPr>
              <a:t>不得由考生传递，须亲自发</a:t>
            </a:r>
            <a:endParaRPr lang="zh-CN" altLang="en-US" sz="1600" dirty="0"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2" name="Picture 2" descr="C:\Users\Administrator\AppData\Roaming\Tencent\Users\2411221069\QQ\WinTemp\RichOle\V`U_W9BU(VB~S24WPNC1IG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2276475"/>
            <a:ext cx="1022350" cy="93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68313" y="3429000"/>
            <a:ext cx="100965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1800" dirty="0">
                <a:latin typeface="华文琥珀" panose="02010800040101010101" pitchFamily="2" charset="-122"/>
                <a:ea typeface="华文琥珀" panose="02010800040101010101" pitchFamily="2" charset="-122"/>
              </a:rPr>
              <a:t>监考员</a:t>
            </a:r>
            <a:endParaRPr lang="zh-CN" altLang="en-US" sz="1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195513" y="1736725"/>
            <a:ext cx="720725" cy="6477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试题册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95513" y="2817813"/>
            <a:ext cx="720725" cy="64770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答题卡</a:t>
            </a:r>
            <a:r>
              <a:rPr lang="en-US" altLang="zh-CN" sz="14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95513" y="3968750"/>
            <a:ext cx="720725" cy="649288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答题卡</a:t>
            </a:r>
            <a:r>
              <a:rPr lang="en-US" altLang="zh-CN" sz="14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3" descr="C:\Users\Administrator\AppData\Roaming\Tencent\Users\2411221069\QQ\WinTemp\RichOle\1I3E@SYCU3(B~66%1$YMZK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420938"/>
            <a:ext cx="1023938" cy="889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643438" y="3500438"/>
            <a:ext cx="100806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1800" dirty="0">
                <a:latin typeface="华文琥珀" panose="02010800040101010101" pitchFamily="2" charset="-122"/>
                <a:ea typeface="华文琥珀" panose="02010800040101010101" pitchFamily="2" charset="-122"/>
              </a:rPr>
              <a:t>考生</a:t>
            </a:r>
            <a:endParaRPr lang="zh-CN" altLang="en-US" sz="1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cxnSp>
        <p:nvCxnSpPr>
          <p:cNvPr id="15" name="直接箭头连接符 14"/>
          <p:cNvCxnSpPr>
            <a:stCxn id="9" idx="3"/>
          </p:cNvCxnSpPr>
          <p:nvPr/>
        </p:nvCxnSpPr>
        <p:spPr>
          <a:xfrm>
            <a:off x="2916238" y="2060575"/>
            <a:ext cx="1655762" cy="431800"/>
          </a:xfrm>
          <a:prstGeom prst="straightConnector1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7" name="直接箭头连接符 16"/>
          <p:cNvCxnSpPr>
            <a:stCxn id="10" idx="3"/>
          </p:cNvCxnSpPr>
          <p:nvPr/>
        </p:nvCxnSpPr>
        <p:spPr>
          <a:xfrm flipV="1">
            <a:off x="2916238" y="2924175"/>
            <a:ext cx="1584325" cy="217488"/>
          </a:xfrm>
          <a:prstGeom prst="straightConnector1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20" name="直接箭头连接符 19"/>
          <p:cNvCxnSpPr>
            <a:stCxn id="10" idx="3"/>
          </p:cNvCxnSpPr>
          <p:nvPr/>
        </p:nvCxnSpPr>
        <p:spPr>
          <a:xfrm flipV="1">
            <a:off x="2916238" y="3284538"/>
            <a:ext cx="1584325" cy="936625"/>
          </a:xfrm>
          <a:prstGeom prst="straightConnector1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5372" name="TextBox 24"/>
          <p:cNvSpPr txBox="1"/>
          <p:nvPr/>
        </p:nvSpPr>
        <p:spPr>
          <a:xfrm>
            <a:off x="6300788" y="2133600"/>
            <a:ext cx="2447925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1.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阅读试题册正面的敬告考生。</a:t>
            </a:r>
            <a:endParaRPr lang="en-US" altLang="zh-CN" sz="1800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2.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按要求填写（涂）试题册背面、答题卡</a:t>
            </a:r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和</a:t>
            </a:r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上的个人信息，并粘贴条形码。</a:t>
            </a:r>
            <a:endParaRPr lang="en-US" altLang="zh-CN" sz="1800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5373" name="右箭头 25"/>
          <p:cNvSpPr/>
          <p:nvPr/>
        </p:nvSpPr>
        <p:spPr>
          <a:xfrm>
            <a:off x="5580063" y="2781300"/>
            <a:ext cx="792162" cy="360363"/>
          </a:xfrm>
          <a:prstGeom prst="rightArrow">
            <a:avLst>
              <a:gd name="adj1" fmla="val 50000"/>
              <a:gd name="adj2" fmla="val 49928"/>
            </a:avLst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3" grpId="0"/>
      <p:bldP spid="15372" grpId="0"/>
      <p:bldP spid="153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Picture 3" descr="C:\Users\Administrator\AppData\Roaming\Tencent\Users\2411221069\QQ\WinTemp\RichOle\1I3E@SYCU3(B~66%1$YMZKV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765175"/>
            <a:ext cx="744537" cy="647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TextBox 6"/>
          <p:cNvSpPr txBox="1"/>
          <p:nvPr/>
        </p:nvSpPr>
        <p:spPr>
          <a:xfrm>
            <a:off x="1403350" y="908050"/>
            <a:ext cx="889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dirty="0">
                <a:latin typeface="Arial" panose="020B0604020202020204" pitchFamily="34" charset="0"/>
              </a:rPr>
              <a:t> </a:t>
            </a:r>
            <a:r>
              <a:rPr lang="zh-CN" altLang="en-US" sz="2000" dirty="0">
                <a:latin typeface="华文彩云" panose="02010800040101010101" pitchFamily="2" charset="-122"/>
                <a:ea typeface="华文彩云" panose="02010800040101010101" pitchFamily="2" charset="-122"/>
              </a:rPr>
              <a:t>考生</a:t>
            </a:r>
            <a:endParaRPr lang="zh-CN" altLang="en-US" sz="2000" dirty="0"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sp>
        <p:nvSpPr>
          <p:cNvPr id="26628" name="TextBox 27"/>
          <p:cNvSpPr txBox="1"/>
          <p:nvPr/>
        </p:nvSpPr>
        <p:spPr>
          <a:xfrm>
            <a:off x="2303463" y="981075"/>
            <a:ext cx="658971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填写（涂）答题</a:t>
            </a:r>
            <a:r>
              <a:rPr lang="en-US" altLang="zh-CN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及试题册背面的准考证号和姓名栏</a:t>
            </a:r>
            <a:endParaRPr lang="zh-CN" altLang="en-US" sz="2000" dirty="0">
              <a:solidFill>
                <a:srgbClr val="FF99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6629" name="Picture 2" descr="C:\Users\Administrator\AppData\Roaming\Tencent\Users\58445695\QQ\WinTemp\RichOle\T4BH3A$9{{ZMDTRRU`]TN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1628775"/>
            <a:ext cx="4740275" cy="1871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0" name="TextBox 30"/>
          <p:cNvSpPr txBox="1"/>
          <p:nvPr/>
        </p:nvSpPr>
        <p:spPr>
          <a:xfrm>
            <a:off x="6648450" y="2255838"/>
            <a:ext cx="144463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1" name="TextBox 32"/>
          <p:cNvSpPr txBox="1"/>
          <p:nvPr/>
        </p:nvSpPr>
        <p:spPr>
          <a:xfrm>
            <a:off x="6767513" y="225583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2" name="TextBox 33"/>
          <p:cNvSpPr txBox="1"/>
          <p:nvPr/>
        </p:nvSpPr>
        <p:spPr>
          <a:xfrm>
            <a:off x="6896100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3" name="TextBox 34"/>
          <p:cNvSpPr txBox="1"/>
          <p:nvPr/>
        </p:nvSpPr>
        <p:spPr>
          <a:xfrm>
            <a:off x="7029450" y="2255838"/>
            <a:ext cx="142875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4" name="TextBox 35"/>
          <p:cNvSpPr txBox="1"/>
          <p:nvPr/>
        </p:nvSpPr>
        <p:spPr>
          <a:xfrm>
            <a:off x="7148513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5" name="TextBox 36"/>
          <p:cNvSpPr txBox="1"/>
          <p:nvPr/>
        </p:nvSpPr>
        <p:spPr>
          <a:xfrm>
            <a:off x="7308850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6" name="TextBox 37"/>
          <p:cNvSpPr txBox="1"/>
          <p:nvPr/>
        </p:nvSpPr>
        <p:spPr>
          <a:xfrm>
            <a:off x="7440613" y="225583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7" name="TextBox 38"/>
          <p:cNvSpPr txBox="1"/>
          <p:nvPr/>
        </p:nvSpPr>
        <p:spPr>
          <a:xfrm>
            <a:off x="7566025" y="2254250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8" name="TextBox 39"/>
          <p:cNvSpPr txBox="1"/>
          <p:nvPr/>
        </p:nvSpPr>
        <p:spPr>
          <a:xfrm>
            <a:off x="7688263" y="22542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9" name="TextBox 40"/>
          <p:cNvSpPr txBox="1"/>
          <p:nvPr/>
        </p:nvSpPr>
        <p:spPr>
          <a:xfrm>
            <a:off x="7837488" y="22542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0" name="TextBox 41"/>
          <p:cNvSpPr txBox="1"/>
          <p:nvPr/>
        </p:nvSpPr>
        <p:spPr>
          <a:xfrm>
            <a:off x="7964488" y="225583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1" name="TextBox 42"/>
          <p:cNvSpPr txBox="1"/>
          <p:nvPr/>
        </p:nvSpPr>
        <p:spPr>
          <a:xfrm>
            <a:off x="8101013" y="2255838"/>
            <a:ext cx="142875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2" name="TextBox 43"/>
          <p:cNvSpPr txBox="1"/>
          <p:nvPr/>
        </p:nvSpPr>
        <p:spPr>
          <a:xfrm>
            <a:off x="8220075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3" name="TextBox 44"/>
          <p:cNvSpPr txBox="1"/>
          <p:nvPr/>
        </p:nvSpPr>
        <p:spPr>
          <a:xfrm>
            <a:off x="8358188" y="22542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4" name="TextBox 45"/>
          <p:cNvSpPr txBox="1"/>
          <p:nvPr/>
        </p:nvSpPr>
        <p:spPr>
          <a:xfrm>
            <a:off x="8483600" y="2255838"/>
            <a:ext cx="142875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5" name="TextBox 47"/>
          <p:cNvSpPr txBox="1"/>
          <p:nvPr/>
        </p:nvSpPr>
        <p:spPr>
          <a:xfrm>
            <a:off x="4500563" y="2205038"/>
            <a:ext cx="719137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6" name="TextBox 48"/>
          <p:cNvSpPr txBox="1"/>
          <p:nvPr/>
        </p:nvSpPr>
        <p:spPr>
          <a:xfrm>
            <a:off x="4572000" y="2565400"/>
            <a:ext cx="720725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李月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6647" name="Picture 4" descr="C:\Users\Administrator\AppData\Roaming\Tencent\Users\58445695\QQ\WinTemp\RichOle\DFVUN(`$@5_AA{(6@~EK}(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638" y="4005263"/>
            <a:ext cx="4752975" cy="1952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48" name="TextBox 50"/>
          <p:cNvSpPr txBox="1"/>
          <p:nvPr/>
        </p:nvSpPr>
        <p:spPr>
          <a:xfrm>
            <a:off x="6654800" y="462438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9" name="TextBox 51"/>
          <p:cNvSpPr txBox="1"/>
          <p:nvPr/>
        </p:nvSpPr>
        <p:spPr>
          <a:xfrm>
            <a:off x="6773863" y="4619625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0" name="TextBox 52"/>
          <p:cNvSpPr txBox="1"/>
          <p:nvPr/>
        </p:nvSpPr>
        <p:spPr>
          <a:xfrm>
            <a:off x="6900863" y="4627563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1" name="TextBox 53"/>
          <p:cNvSpPr txBox="1"/>
          <p:nvPr/>
        </p:nvSpPr>
        <p:spPr>
          <a:xfrm>
            <a:off x="7034213" y="4624388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2" name="TextBox 54"/>
          <p:cNvSpPr txBox="1"/>
          <p:nvPr/>
        </p:nvSpPr>
        <p:spPr>
          <a:xfrm>
            <a:off x="7153275" y="462438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3" name="TextBox 55"/>
          <p:cNvSpPr txBox="1"/>
          <p:nvPr/>
        </p:nvSpPr>
        <p:spPr>
          <a:xfrm>
            <a:off x="7313613" y="4619625"/>
            <a:ext cx="144462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4" name="TextBox 56"/>
          <p:cNvSpPr txBox="1"/>
          <p:nvPr/>
        </p:nvSpPr>
        <p:spPr>
          <a:xfrm>
            <a:off x="7446963" y="4613275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5" name="TextBox 57"/>
          <p:cNvSpPr txBox="1"/>
          <p:nvPr/>
        </p:nvSpPr>
        <p:spPr>
          <a:xfrm>
            <a:off x="7572375" y="4616450"/>
            <a:ext cx="142875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6" name="TextBox 58"/>
          <p:cNvSpPr txBox="1"/>
          <p:nvPr/>
        </p:nvSpPr>
        <p:spPr>
          <a:xfrm>
            <a:off x="7693025" y="4616450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7" name="TextBox 59"/>
          <p:cNvSpPr txBox="1"/>
          <p:nvPr/>
        </p:nvSpPr>
        <p:spPr>
          <a:xfrm>
            <a:off x="7843838" y="4622800"/>
            <a:ext cx="142875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8" name="TextBox 60"/>
          <p:cNvSpPr txBox="1"/>
          <p:nvPr/>
        </p:nvSpPr>
        <p:spPr>
          <a:xfrm>
            <a:off x="7970838" y="4624388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9" name="TextBox 61"/>
          <p:cNvSpPr txBox="1"/>
          <p:nvPr/>
        </p:nvSpPr>
        <p:spPr>
          <a:xfrm>
            <a:off x="8105775" y="4621213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0" name="TextBox 62"/>
          <p:cNvSpPr txBox="1"/>
          <p:nvPr/>
        </p:nvSpPr>
        <p:spPr>
          <a:xfrm>
            <a:off x="8224838" y="4624388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1" name="TextBox 63"/>
          <p:cNvSpPr txBox="1"/>
          <p:nvPr/>
        </p:nvSpPr>
        <p:spPr>
          <a:xfrm>
            <a:off x="8362950" y="462438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2" name="TextBox 64"/>
          <p:cNvSpPr txBox="1"/>
          <p:nvPr/>
        </p:nvSpPr>
        <p:spPr>
          <a:xfrm>
            <a:off x="8488363" y="4624388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3" name="TextBox 65"/>
          <p:cNvSpPr txBox="1"/>
          <p:nvPr/>
        </p:nvSpPr>
        <p:spPr>
          <a:xfrm>
            <a:off x="4787900" y="4868863"/>
            <a:ext cx="720725" cy="2778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4" name="TextBox 66"/>
          <p:cNvSpPr txBox="1"/>
          <p:nvPr/>
        </p:nvSpPr>
        <p:spPr>
          <a:xfrm>
            <a:off x="4787900" y="5445125"/>
            <a:ext cx="720725" cy="2778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李月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5" name="矩形 67"/>
          <p:cNvSpPr/>
          <p:nvPr/>
        </p:nvSpPr>
        <p:spPr>
          <a:xfrm>
            <a:off x="6710363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6" name="矩形 68"/>
          <p:cNvSpPr/>
          <p:nvPr/>
        </p:nvSpPr>
        <p:spPr>
          <a:xfrm>
            <a:off x="6845300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7" name="矩形 69"/>
          <p:cNvSpPr/>
          <p:nvPr/>
        </p:nvSpPr>
        <p:spPr>
          <a:xfrm>
            <a:off x="6980238" y="484028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8" name="矩形 70"/>
          <p:cNvSpPr/>
          <p:nvPr/>
        </p:nvSpPr>
        <p:spPr>
          <a:xfrm>
            <a:off x="7113588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9" name="矩形 71"/>
          <p:cNvSpPr/>
          <p:nvPr/>
        </p:nvSpPr>
        <p:spPr>
          <a:xfrm>
            <a:off x="7254875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0" name="矩形 72"/>
          <p:cNvSpPr/>
          <p:nvPr/>
        </p:nvSpPr>
        <p:spPr>
          <a:xfrm>
            <a:off x="7381875" y="48387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1" name="矩形 73"/>
          <p:cNvSpPr/>
          <p:nvPr/>
        </p:nvSpPr>
        <p:spPr>
          <a:xfrm>
            <a:off x="7507288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2" name="矩形 74"/>
          <p:cNvSpPr/>
          <p:nvPr/>
        </p:nvSpPr>
        <p:spPr>
          <a:xfrm>
            <a:off x="7643813" y="51514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3" name="矩形 75"/>
          <p:cNvSpPr/>
          <p:nvPr/>
        </p:nvSpPr>
        <p:spPr>
          <a:xfrm>
            <a:off x="7766050" y="505142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4" name="矩形 76"/>
          <p:cNvSpPr/>
          <p:nvPr/>
        </p:nvSpPr>
        <p:spPr>
          <a:xfrm>
            <a:off x="7900988" y="505142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5" name="矩形 77"/>
          <p:cNvSpPr/>
          <p:nvPr/>
        </p:nvSpPr>
        <p:spPr>
          <a:xfrm>
            <a:off x="8045450" y="4835525"/>
            <a:ext cx="109538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6" name="矩形 78"/>
          <p:cNvSpPr/>
          <p:nvPr/>
        </p:nvSpPr>
        <p:spPr>
          <a:xfrm>
            <a:off x="8174038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7" name="矩形 79"/>
          <p:cNvSpPr/>
          <p:nvPr/>
        </p:nvSpPr>
        <p:spPr>
          <a:xfrm>
            <a:off x="8305800" y="482917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8" name="矩形 80"/>
          <p:cNvSpPr/>
          <p:nvPr/>
        </p:nvSpPr>
        <p:spPr>
          <a:xfrm>
            <a:off x="8437563" y="482917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9" name="矩形 81"/>
          <p:cNvSpPr/>
          <p:nvPr/>
        </p:nvSpPr>
        <p:spPr>
          <a:xfrm>
            <a:off x="8564563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0" name="矩形 67"/>
          <p:cNvSpPr/>
          <p:nvPr/>
        </p:nvSpPr>
        <p:spPr>
          <a:xfrm>
            <a:off x="6680200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1" name="矩形 68"/>
          <p:cNvSpPr/>
          <p:nvPr/>
        </p:nvSpPr>
        <p:spPr>
          <a:xfrm>
            <a:off x="6815138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2" name="矩形 69"/>
          <p:cNvSpPr/>
          <p:nvPr/>
        </p:nvSpPr>
        <p:spPr>
          <a:xfrm>
            <a:off x="6950075" y="247015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3" name="矩形 70"/>
          <p:cNvSpPr/>
          <p:nvPr/>
        </p:nvSpPr>
        <p:spPr>
          <a:xfrm>
            <a:off x="7083425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4" name="矩形 71"/>
          <p:cNvSpPr/>
          <p:nvPr/>
        </p:nvSpPr>
        <p:spPr>
          <a:xfrm>
            <a:off x="7224713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5" name="矩形 72"/>
          <p:cNvSpPr/>
          <p:nvPr/>
        </p:nvSpPr>
        <p:spPr>
          <a:xfrm>
            <a:off x="7351713" y="24685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6" name="矩形 73"/>
          <p:cNvSpPr/>
          <p:nvPr/>
        </p:nvSpPr>
        <p:spPr>
          <a:xfrm>
            <a:off x="7477125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7" name="矩形 74"/>
          <p:cNvSpPr/>
          <p:nvPr/>
        </p:nvSpPr>
        <p:spPr>
          <a:xfrm>
            <a:off x="7613650" y="27813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8" name="矩形 75"/>
          <p:cNvSpPr/>
          <p:nvPr/>
        </p:nvSpPr>
        <p:spPr>
          <a:xfrm>
            <a:off x="7740650" y="26543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9" name="矩形 76"/>
          <p:cNvSpPr/>
          <p:nvPr/>
        </p:nvSpPr>
        <p:spPr>
          <a:xfrm>
            <a:off x="7875588" y="26543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0" name="矩形 77"/>
          <p:cNvSpPr/>
          <p:nvPr/>
        </p:nvSpPr>
        <p:spPr>
          <a:xfrm>
            <a:off x="8015288" y="2465388"/>
            <a:ext cx="109537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1" name="矩形 78"/>
          <p:cNvSpPr/>
          <p:nvPr/>
        </p:nvSpPr>
        <p:spPr>
          <a:xfrm>
            <a:off x="8143875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2" name="矩形 79"/>
          <p:cNvSpPr/>
          <p:nvPr/>
        </p:nvSpPr>
        <p:spPr>
          <a:xfrm>
            <a:off x="8275638" y="24590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3" name="矩形 80"/>
          <p:cNvSpPr/>
          <p:nvPr/>
        </p:nvSpPr>
        <p:spPr>
          <a:xfrm>
            <a:off x="8407400" y="24590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4" name="矩形 81"/>
          <p:cNvSpPr/>
          <p:nvPr/>
        </p:nvSpPr>
        <p:spPr>
          <a:xfrm>
            <a:off x="8534400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26695" name="图片 72" descr="试题册背面_201312_培训_人名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700213"/>
            <a:ext cx="3714750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3" descr="C:\Users\Administrator\AppData\Roaming\Tencent\Users\2411221069\QQ\WinTemp\RichOle\1I3E@SYCU3(B~66%1$YMZKV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765175"/>
            <a:ext cx="744537" cy="647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extBox 6"/>
          <p:cNvSpPr txBox="1"/>
          <p:nvPr/>
        </p:nvSpPr>
        <p:spPr>
          <a:xfrm>
            <a:off x="1403350" y="908050"/>
            <a:ext cx="889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dirty="0">
                <a:latin typeface="Arial" panose="020B0604020202020204" pitchFamily="34" charset="0"/>
              </a:rPr>
              <a:t> </a:t>
            </a:r>
            <a:r>
              <a:rPr lang="zh-CN" altLang="en-US" sz="2000" dirty="0">
                <a:latin typeface="华文彩云" panose="02010800040101010101" pitchFamily="2" charset="-122"/>
                <a:ea typeface="华文彩云" panose="02010800040101010101" pitchFamily="2" charset="-122"/>
              </a:rPr>
              <a:t>考生</a:t>
            </a:r>
            <a:endParaRPr lang="zh-CN" altLang="en-US" sz="2000" dirty="0"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sp>
        <p:nvSpPr>
          <p:cNvPr id="27652" name="TextBox 27"/>
          <p:cNvSpPr txBox="1"/>
          <p:nvPr/>
        </p:nvSpPr>
        <p:spPr>
          <a:xfrm>
            <a:off x="2124075" y="981075"/>
            <a:ext cx="70199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将试题册背面条形码粘贴条粘贴至答题卡</a:t>
            </a:r>
            <a:r>
              <a:rPr lang="en-US" altLang="zh-CN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条形码粘贴框内</a:t>
            </a:r>
            <a:endParaRPr lang="zh-CN" altLang="en-US" sz="2000" dirty="0">
              <a:solidFill>
                <a:srgbClr val="FF99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53" name="Picture 2" descr="C:\Users\Administrator\AppData\Roaming\Tencent\Users\58445695\QQ\WinTemp\RichOle\T4BH3A$9{{ZMDTRRU`]TN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00" y="3068638"/>
            <a:ext cx="4740275" cy="187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4" name="TextBox 30"/>
          <p:cNvSpPr txBox="1"/>
          <p:nvPr/>
        </p:nvSpPr>
        <p:spPr>
          <a:xfrm>
            <a:off x="6577013" y="3692525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5" name="TextBox 32"/>
          <p:cNvSpPr txBox="1"/>
          <p:nvPr/>
        </p:nvSpPr>
        <p:spPr>
          <a:xfrm>
            <a:off x="6696075" y="3687763"/>
            <a:ext cx="144463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6" name="TextBox 33"/>
          <p:cNvSpPr txBox="1"/>
          <p:nvPr/>
        </p:nvSpPr>
        <p:spPr>
          <a:xfrm>
            <a:off x="6823075" y="3695700"/>
            <a:ext cx="144463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7" name="TextBox 34"/>
          <p:cNvSpPr txBox="1"/>
          <p:nvPr/>
        </p:nvSpPr>
        <p:spPr>
          <a:xfrm>
            <a:off x="6956425" y="3692525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8" name="TextBox 35"/>
          <p:cNvSpPr txBox="1"/>
          <p:nvPr/>
        </p:nvSpPr>
        <p:spPr>
          <a:xfrm>
            <a:off x="7075488" y="3692525"/>
            <a:ext cx="144462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9" name="TextBox 36"/>
          <p:cNvSpPr txBox="1"/>
          <p:nvPr/>
        </p:nvSpPr>
        <p:spPr>
          <a:xfrm>
            <a:off x="7235825" y="3686175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0" name="TextBox 37"/>
          <p:cNvSpPr txBox="1"/>
          <p:nvPr/>
        </p:nvSpPr>
        <p:spPr>
          <a:xfrm>
            <a:off x="7369175" y="3681413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1" name="TextBox 38"/>
          <p:cNvSpPr txBox="1"/>
          <p:nvPr/>
        </p:nvSpPr>
        <p:spPr>
          <a:xfrm>
            <a:off x="7494588" y="368300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2" name="TextBox 39"/>
          <p:cNvSpPr txBox="1"/>
          <p:nvPr/>
        </p:nvSpPr>
        <p:spPr>
          <a:xfrm>
            <a:off x="7615238" y="368458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3" name="TextBox 40"/>
          <p:cNvSpPr txBox="1"/>
          <p:nvPr/>
        </p:nvSpPr>
        <p:spPr>
          <a:xfrm>
            <a:off x="7766050" y="36893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4" name="TextBox 41"/>
          <p:cNvSpPr txBox="1"/>
          <p:nvPr/>
        </p:nvSpPr>
        <p:spPr>
          <a:xfrm>
            <a:off x="7893050" y="3692525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5" name="TextBox 42"/>
          <p:cNvSpPr txBox="1"/>
          <p:nvPr/>
        </p:nvSpPr>
        <p:spPr>
          <a:xfrm>
            <a:off x="8027988" y="36893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6" name="TextBox 43"/>
          <p:cNvSpPr txBox="1"/>
          <p:nvPr/>
        </p:nvSpPr>
        <p:spPr>
          <a:xfrm>
            <a:off x="8147050" y="3692525"/>
            <a:ext cx="144463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7" name="TextBox 44"/>
          <p:cNvSpPr txBox="1"/>
          <p:nvPr/>
        </p:nvSpPr>
        <p:spPr>
          <a:xfrm>
            <a:off x="8286750" y="3692525"/>
            <a:ext cx="142875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8" name="TextBox 45"/>
          <p:cNvSpPr txBox="1"/>
          <p:nvPr/>
        </p:nvSpPr>
        <p:spPr>
          <a:xfrm>
            <a:off x="8410575" y="3692525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9" name="TextBox 47"/>
          <p:cNvSpPr txBox="1"/>
          <p:nvPr/>
        </p:nvSpPr>
        <p:spPr>
          <a:xfrm>
            <a:off x="4427538" y="3644900"/>
            <a:ext cx="720725" cy="2778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70" name="TextBox 48"/>
          <p:cNvSpPr txBox="1"/>
          <p:nvPr/>
        </p:nvSpPr>
        <p:spPr>
          <a:xfrm>
            <a:off x="4500563" y="4005263"/>
            <a:ext cx="719137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李月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7431" name="Picture 1" descr="C:\Users\Administrator\AppData\Roaming\Tencent\Users\58445695\QQ\WinTemp\RichOle\J1VBFOKA@D3$1]SA{[7`7IQ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0" y="1557338"/>
            <a:ext cx="1362075" cy="1343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32" name="TextBox 84"/>
          <p:cNvSpPr txBox="1"/>
          <p:nvPr/>
        </p:nvSpPr>
        <p:spPr>
          <a:xfrm>
            <a:off x="4427538" y="5300663"/>
            <a:ext cx="43211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完成后将试题册背面向上放回桌子左上角，不得提前翻阅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!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73" name="图片 26" descr="试题册背面_201312_培训_人名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1692593"/>
            <a:ext cx="3838575" cy="4465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34" name="线形标注 2 14"/>
          <p:cNvSpPr/>
          <p:nvPr/>
        </p:nvSpPr>
        <p:spPr>
          <a:xfrm>
            <a:off x="3060065" y="4796790"/>
            <a:ext cx="784225" cy="86360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-28161"/>
              <a:gd name="adj6" fmla="val 362105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5" name="矩形 67"/>
          <p:cNvSpPr/>
          <p:nvPr/>
        </p:nvSpPr>
        <p:spPr>
          <a:xfrm>
            <a:off x="6616700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6" name="矩形 68"/>
          <p:cNvSpPr/>
          <p:nvPr/>
        </p:nvSpPr>
        <p:spPr>
          <a:xfrm>
            <a:off x="6751638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7" name="矩形 69"/>
          <p:cNvSpPr/>
          <p:nvPr/>
        </p:nvSpPr>
        <p:spPr>
          <a:xfrm>
            <a:off x="6886575" y="391001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8" name="矩形 70"/>
          <p:cNvSpPr/>
          <p:nvPr/>
        </p:nvSpPr>
        <p:spPr>
          <a:xfrm>
            <a:off x="7019925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9" name="矩形 71"/>
          <p:cNvSpPr/>
          <p:nvPr/>
        </p:nvSpPr>
        <p:spPr>
          <a:xfrm>
            <a:off x="7161213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0" name="矩形 72"/>
          <p:cNvSpPr/>
          <p:nvPr/>
        </p:nvSpPr>
        <p:spPr>
          <a:xfrm>
            <a:off x="7288213" y="390842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1" name="矩形 73"/>
          <p:cNvSpPr/>
          <p:nvPr/>
        </p:nvSpPr>
        <p:spPr>
          <a:xfrm>
            <a:off x="7413625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2" name="矩形 74"/>
          <p:cNvSpPr/>
          <p:nvPr/>
        </p:nvSpPr>
        <p:spPr>
          <a:xfrm>
            <a:off x="7550150" y="42211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3" name="矩形 75"/>
          <p:cNvSpPr/>
          <p:nvPr/>
        </p:nvSpPr>
        <p:spPr>
          <a:xfrm>
            <a:off x="7672388" y="412115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4" name="矩形 76"/>
          <p:cNvSpPr/>
          <p:nvPr/>
        </p:nvSpPr>
        <p:spPr>
          <a:xfrm>
            <a:off x="7807325" y="412115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5" name="矩形 77"/>
          <p:cNvSpPr/>
          <p:nvPr/>
        </p:nvSpPr>
        <p:spPr>
          <a:xfrm>
            <a:off x="7951788" y="3905250"/>
            <a:ext cx="109537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6" name="矩形 78"/>
          <p:cNvSpPr/>
          <p:nvPr/>
        </p:nvSpPr>
        <p:spPr>
          <a:xfrm>
            <a:off x="8080375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7" name="矩形 79"/>
          <p:cNvSpPr/>
          <p:nvPr/>
        </p:nvSpPr>
        <p:spPr>
          <a:xfrm>
            <a:off x="8212138" y="38989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8" name="矩形 80"/>
          <p:cNvSpPr/>
          <p:nvPr/>
        </p:nvSpPr>
        <p:spPr>
          <a:xfrm>
            <a:off x="8343900" y="38989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9" name="矩形 81"/>
          <p:cNvSpPr/>
          <p:nvPr/>
        </p:nvSpPr>
        <p:spPr>
          <a:xfrm>
            <a:off x="8470900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2" grpId="0"/>
      <p:bldP spid="1743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95288" y="1125538"/>
            <a:ext cx="8315325" cy="45332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9:10/15:10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考生正式开始考试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监考人员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核对考生证件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检查考生粘贴条形码及填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涂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个人信息情况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考      生    开始作答作文题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2068830" marR="0" lvl="0" indent="-206883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提 示  语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作文题目在试题册背面，使用黑色签字笔在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上作答，期间不得打开试题册。作文题考试时间为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30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分钟，之后将立即进行听力考试。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8435" name="肘形连接符 5"/>
          <p:cNvCxnSpPr/>
          <p:nvPr/>
        </p:nvCxnSpPr>
        <p:spPr>
          <a:xfrm rot="-5400000" flipV="1">
            <a:off x="6875463" y="1484313"/>
            <a:ext cx="1006475" cy="720725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FF7C8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8436" name="TextBox 7"/>
          <p:cNvSpPr txBox="1"/>
          <p:nvPr/>
        </p:nvSpPr>
        <p:spPr>
          <a:xfrm>
            <a:off x="5580063" y="836613"/>
            <a:ext cx="3563937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u="sng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第一次检查条形码粘贴情况</a:t>
            </a:r>
            <a:endParaRPr lang="zh-CN" altLang="en-US" sz="2000" u="sng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288" y="4868863"/>
            <a:ext cx="8316913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9:35/15:35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2159000" marR="0" lvl="0" indent="-2159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提示考生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5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分钟后结束写作考试，并开始进行听力考试。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2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1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6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00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25" end="20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4">
                                            <p:txEl>
                                              <p:charRg st="6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7c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539750" y="1484313"/>
            <a:ext cx="8135938" cy="2819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9:40/15:40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   听力考试开始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考      生    进行听力考试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监考人员    命令考生打开试题册，带上耳机，播放听力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2068830" marR="0" lvl="0" indent="-206883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提  示 语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听力考试正式开始，请考生打开试题册并带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上耳机，听力录音播放完毕后，将立即回收答题卡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。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1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5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8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95288" y="1052513"/>
            <a:ext cx="81375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</a:t>
            </a:r>
            <a:r>
              <a:rPr lang="zh-CN" altLang="en-US" sz="2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听力考试注意事项：</a:t>
            </a:r>
            <a:endParaRPr lang="zh-CN" altLang="zh-CN" sz="2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七角星 4"/>
          <p:cNvSpPr/>
          <p:nvPr/>
        </p:nvSpPr>
        <p:spPr bwMode="auto">
          <a:xfrm>
            <a:off x="468313" y="1052513"/>
            <a:ext cx="431800" cy="431800"/>
          </a:xfrm>
          <a:prstGeom prst="star7">
            <a:avLst/>
          </a:prstGeom>
          <a:solidFill>
            <a:srgbClr val="FF7C80"/>
          </a:solidFill>
          <a:ln w="9525">
            <a:solidFill>
              <a:srgbClr val="FFC000"/>
            </a:solidFill>
            <a:miter lim="800000"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508" name="TextBox 5"/>
          <p:cNvSpPr txBox="1"/>
          <p:nvPr/>
        </p:nvSpPr>
        <p:spPr>
          <a:xfrm>
            <a:off x="755650" y="1700213"/>
            <a:ext cx="7632700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60680"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听力考试时间为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CET4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为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25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分钟，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CET6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为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30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分钟。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marL="179705"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听力光盘播放时间中已包含考生作答时间，听力播放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完毕后，监考教师回收答题卡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，考生须暂停作答，等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   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待指令后方可作答下一部分。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3.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听力录音中，正式内容开始前提示语为“听力考试现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在开始”，正式内容结束的提示语为“听力考试结束，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现在由监考员收答题卡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，请考生等待开始作答下一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部分试题的指令”。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4875" y="5013325"/>
            <a:ext cx="81375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latin typeface="方正小标宋_GBK" panose="02000000000000000000" charset="-122"/>
                <a:ea typeface="方正小标宋_GBK" panose="02000000000000000000" charset="-122"/>
              </a:rPr>
              <a:t>采用无线广播方式的考点须采取相关措施提示监考员播音结束</a:t>
            </a:r>
            <a:r>
              <a:rPr lang="en-US" altLang="zh-CN" dirty="0"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zh-CN" dirty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8" name="等腰三角形 18"/>
          <p:cNvSpPr/>
          <p:nvPr/>
        </p:nvSpPr>
        <p:spPr>
          <a:xfrm>
            <a:off x="468313" y="4941888"/>
            <a:ext cx="422275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30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93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508" grpId="0" build="p"/>
      <p:bldP spid="7" grpId="0" build="allAtOnce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539750" y="1052513"/>
            <a:ext cx="8316913" cy="20789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Arial" panose="020B0604020202020204" pitchFamily="34" charset="0"/>
              </a:rPr>
              <a:t>时间   </a:t>
            </a:r>
            <a:r>
              <a:rPr lang="en-US" altLang="zh-CN" sz="2800" dirty="0">
                <a:latin typeface="Arial" panose="020B0604020202020204" pitchFamily="34" charset="0"/>
              </a:rPr>
              <a:t> 10:05/16:10</a:t>
            </a:r>
            <a:r>
              <a:rPr lang="zh-CN" altLang="en-US" sz="2800" dirty="0">
                <a:latin typeface="Arial" panose="020B0604020202020204" pitchFamily="34" charset="0"/>
              </a:rPr>
              <a:t>（</a:t>
            </a:r>
            <a:r>
              <a:rPr lang="en-US" altLang="zh-CN" sz="2800" dirty="0">
                <a:latin typeface="Arial" panose="020B0604020202020204" pitchFamily="34" charset="0"/>
              </a:rPr>
              <a:t>CET4/CET6</a:t>
            </a:r>
            <a:r>
              <a:rPr lang="zh-CN" altLang="en-US" sz="2800" dirty="0">
                <a:latin typeface="Arial" panose="020B0604020202020204" pitchFamily="34" charset="0"/>
              </a:rPr>
              <a:t>）</a:t>
            </a:r>
            <a:endParaRPr lang="en-US" altLang="zh-CN" sz="2800" dirty="0"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工作概述   听力考试结束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监考人员   要求考生停止作答，收答题卡</a:t>
            </a: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endParaRPr lang="en-US" altLang="zh-CN" dirty="0">
              <a:solidFill>
                <a:srgbClr val="6699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考      生   停止作答</a:t>
            </a:r>
            <a:endParaRPr lang="zh-CN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750" y="3213100"/>
            <a:ext cx="8316913" cy="2079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时间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10:10/16:15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   命令考生继续作答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考      生   考生继续作答阅读理解和翻译部分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2068830" marR="0" lvl="0" indent="-206883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监考教师   检查考生答题卡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个人信息填涂和条形码粘贴情况，记录缺考情况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cxnSp>
        <p:nvCxnSpPr>
          <p:cNvPr id="22532" name="肘形连接符 5"/>
          <p:cNvCxnSpPr/>
          <p:nvPr/>
        </p:nvCxnSpPr>
        <p:spPr>
          <a:xfrm rot="-5400000" flipH="1">
            <a:off x="3036888" y="5251450"/>
            <a:ext cx="693737" cy="649288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FF7C8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22533" name="TextBox 12"/>
          <p:cNvSpPr txBox="1"/>
          <p:nvPr/>
        </p:nvSpPr>
        <p:spPr>
          <a:xfrm>
            <a:off x="3203575" y="5876925"/>
            <a:ext cx="35639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u="sng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第二次检查条形码粘贴情况</a:t>
            </a:r>
            <a:endParaRPr lang="zh-CN" altLang="en-US" sz="2000" u="sng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9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8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5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7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9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50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82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5">
                                            <p:txEl>
                                              <p:charRg st="82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7c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TextBox 6"/>
          <p:cNvSpPr txBox="1"/>
          <p:nvPr/>
        </p:nvSpPr>
        <p:spPr>
          <a:xfrm>
            <a:off x="684213" y="836613"/>
            <a:ext cx="342741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latin typeface="华文彩云" panose="02010800040101010101" pitchFamily="2" charset="-122"/>
                <a:ea typeface="华文彩云" panose="02010800040101010101" pitchFamily="2" charset="-122"/>
              </a:rPr>
              <a:t>缺考考生处理</a:t>
            </a:r>
            <a:endParaRPr lang="zh-CN" altLang="en-US" sz="2000" dirty="0"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pic>
        <p:nvPicPr>
          <p:cNvPr id="32771" name="Picture 2" descr="C:\Users\Administrator\AppData\Roaming\Tencent\Users\2411221069\QQ\WinTemp\RichOle\V`U_W9BU(VB~S24WPNC1IG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628775"/>
            <a:ext cx="1022350" cy="93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TextBox 5"/>
          <p:cNvSpPr txBox="1"/>
          <p:nvPr/>
        </p:nvSpPr>
        <p:spPr>
          <a:xfrm>
            <a:off x="3203575" y="908050"/>
            <a:ext cx="417671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填写（涂）卡</a:t>
            </a:r>
            <a:r>
              <a:rPr lang="en-US" altLang="zh-CN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1</a:t>
            </a:r>
            <a:r>
              <a:rPr lang="zh-CN" altLang="en-US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、卡</a:t>
            </a:r>
            <a:r>
              <a:rPr lang="en-US" altLang="zh-CN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2</a:t>
            </a:r>
            <a:r>
              <a:rPr lang="zh-CN" altLang="en-US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以及试题册背面姓名和准考证号后两位，条形码无需揭下！</a:t>
            </a:r>
            <a:endParaRPr lang="zh-CN" altLang="en-US" sz="1800" dirty="0">
              <a:solidFill>
                <a:srgbClr val="FF99CC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32773" name="TextBox 7"/>
          <p:cNvSpPr txBox="1"/>
          <p:nvPr/>
        </p:nvSpPr>
        <p:spPr>
          <a:xfrm>
            <a:off x="250825" y="2708275"/>
            <a:ext cx="1223963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1800" dirty="0">
                <a:latin typeface="华文琥珀" panose="02010800040101010101" pitchFamily="2" charset="-122"/>
                <a:ea typeface="华文琥珀" panose="02010800040101010101" pitchFamily="2" charset="-122"/>
              </a:rPr>
              <a:t>监考教师</a:t>
            </a:r>
            <a:endParaRPr lang="zh-CN" altLang="en-US" sz="1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pic>
        <p:nvPicPr>
          <p:cNvPr id="32774" name="Picture 2" descr="C:\Users\Administrator\AppData\Roaming\Tencent\Users\58445695\QQ\WinTemp\RichOle\T4BH3A$9{{ZMDTRRU`]TN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75" y="1844675"/>
            <a:ext cx="3960813" cy="1716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4" descr="C:\Users\Administrator\AppData\Roaming\Tencent\Users\58445695\QQ\WinTemp\RichOle\DFVUN(`$@5_AA{(6@~EK}(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275" y="3933825"/>
            <a:ext cx="3960813" cy="1798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6" name="TextBox 36"/>
          <p:cNvSpPr txBox="1"/>
          <p:nvPr/>
        </p:nvSpPr>
        <p:spPr>
          <a:xfrm>
            <a:off x="5146675" y="242093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77" name="TextBox 37"/>
          <p:cNvSpPr txBox="1"/>
          <p:nvPr/>
        </p:nvSpPr>
        <p:spPr>
          <a:xfrm>
            <a:off x="5238750" y="242093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78" name="矩形 38"/>
          <p:cNvSpPr/>
          <p:nvPr/>
        </p:nvSpPr>
        <p:spPr>
          <a:xfrm>
            <a:off x="5210175" y="270827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79" name="矩形 39"/>
          <p:cNvSpPr/>
          <p:nvPr/>
        </p:nvSpPr>
        <p:spPr>
          <a:xfrm>
            <a:off x="5313363" y="270827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80" name="TextBox 40"/>
          <p:cNvSpPr txBox="1"/>
          <p:nvPr/>
        </p:nvSpPr>
        <p:spPr>
          <a:xfrm>
            <a:off x="1898650" y="2363788"/>
            <a:ext cx="698500" cy="2762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1" name="TextBox 41"/>
          <p:cNvSpPr txBox="1"/>
          <p:nvPr/>
        </p:nvSpPr>
        <p:spPr>
          <a:xfrm>
            <a:off x="2051050" y="2708275"/>
            <a:ext cx="576263" cy="261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</a:rPr>
              <a:t>张小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2" name="矩形 42"/>
          <p:cNvSpPr/>
          <p:nvPr/>
        </p:nvSpPr>
        <p:spPr>
          <a:xfrm>
            <a:off x="5222875" y="479742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83" name="矩形 43"/>
          <p:cNvSpPr/>
          <p:nvPr/>
        </p:nvSpPr>
        <p:spPr>
          <a:xfrm>
            <a:off x="5326063" y="479742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84" name="TextBox 44"/>
          <p:cNvSpPr txBox="1"/>
          <p:nvPr/>
        </p:nvSpPr>
        <p:spPr>
          <a:xfrm>
            <a:off x="5165725" y="450850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5" name="TextBox 45"/>
          <p:cNvSpPr txBox="1"/>
          <p:nvPr/>
        </p:nvSpPr>
        <p:spPr>
          <a:xfrm>
            <a:off x="5268913" y="450850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6" name="TextBox 46"/>
          <p:cNvSpPr txBox="1"/>
          <p:nvPr/>
        </p:nvSpPr>
        <p:spPr>
          <a:xfrm>
            <a:off x="2073275" y="4725988"/>
            <a:ext cx="698500" cy="2762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7" name="TextBox 47"/>
          <p:cNvSpPr txBox="1"/>
          <p:nvPr/>
        </p:nvSpPr>
        <p:spPr>
          <a:xfrm>
            <a:off x="2154238" y="5214938"/>
            <a:ext cx="576262" cy="261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</a:rPr>
              <a:t>张小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2788" name="Picture 1" descr="C:\Users\Administrator\AppData\Roaming\Tencent\Users\58445695\QQ\WinTemp\RichOle\Z8_[4V}%OQ%R7YA[]H5A$)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2060575"/>
            <a:ext cx="3032125" cy="350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89" name="矩形 48"/>
          <p:cNvSpPr/>
          <p:nvPr/>
        </p:nvSpPr>
        <p:spPr>
          <a:xfrm>
            <a:off x="5868988" y="3141663"/>
            <a:ext cx="2738437" cy="4302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200" dirty="0">
                <a:solidFill>
                  <a:srgbClr val="FF0000"/>
                </a:solidFill>
                <a:latin typeface="Arial" panose="020B0604020202020204" pitchFamily="34" charset="0"/>
              </a:rPr>
              <a:t>！！条形码无需揭下</a:t>
            </a:r>
            <a:endParaRPr lang="zh-CN" altLang="en-US" sz="2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TextBox 4"/>
          <p:cNvSpPr txBox="1"/>
          <p:nvPr/>
        </p:nvSpPr>
        <p:spPr>
          <a:xfrm>
            <a:off x="747713" y="910749"/>
            <a:ext cx="7848600" cy="461581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>
              <a:lnSpc>
                <a:spcPct val="150000"/>
              </a:lnSpc>
            </a:pP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CET4/CET6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9:00/15:00    </a:t>
            </a: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考试开始，开始下发考试材料；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9:10/15:10</a:t>
            </a: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+mn-ea"/>
              </a:rPr>
              <a:t>    </a:t>
            </a: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考生开始作答；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11:20/17:25</a:t>
            </a: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+mn-ea"/>
              </a:rPr>
              <a:t>    </a:t>
            </a: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考试结束。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                  </a:t>
            </a:r>
            <a:endParaRPr lang="zh-CN" altLang="en-US" sz="36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750" y="692150"/>
            <a:ext cx="2608263" cy="738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考试时间说明</a:t>
            </a:r>
            <a:endParaRPr kumimoji="0" lang="en-US" altLang="zh-CN" sz="28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323850" y="1268413"/>
            <a:ext cx="8315325" cy="12620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</a:rPr>
              <a:t>时间   </a:t>
            </a:r>
            <a:r>
              <a:rPr lang="en-US" altLang="zh-CN" sz="2800" dirty="0">
                <a:latin typeface="Times New Roman" panose="02020603050405020304" pitchFamily="18" charset="0"/>
              </a:rPr>
              <a:t> 11:10/17:15</a:t>
            </a:r>
            <a:r>
              <a:rPr lang="zh-CN" altLang="en-US" sz="2800" dirty="0"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</a:rPr>
              <a:t>CET4/CET6</a:t>
            </a:r>
            <a:r>
              <a:rPr lang="zh-CN" altLang="en-US" sz="2800" dirty="0">
                <a:latin typeface="Times New Roman" panose="02020603050405020304" pitchFamily="18" charset="0"/>
              </a:rPr>
              <a:t>）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工作概述   离考试结束还有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10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监考人员   提示考生离考试结束还有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10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</a:t>
            </a:r>
            <a:endParaRPr lang="en-US" altLang="zh-CN" dirty="0">
              <a:solidFill>
                <a:srgbClr val="6699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850" y="2708275"/>
            <a:ext cx="8315325" cy="24485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时间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11:20/17:25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工作概述   考试结束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考      生 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考生停止作答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2068830" marR="0" lvl="0" indent="-206883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监考人员    回收试题册、答题卡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，清点答题卡及试题册数量以及个人信息填涂，条形码粘贴无误，方可让考生离场。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5" name="肘形连接符 5"/>
          <p:cNvCxnSpPr/>
          <p:nvPr/>
        </p:nvCxnSpPr>
        <p:spPr>
          <a:xfrm rot="-5400000" flipH="1">
            <a:off x="5773738" y="4746625"/>
            <a:ext cx="693737" cy="649288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FF7C8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6" name="TextBox 12"/>
          <p:cNvSpPr txBox="1"/>
          <p:nvPr/>
        </p:nvSpPr>
        <p:spPr>
          <a:xfrm>
            <a:off x="4211638" y="5445125"/>
            <a:ext cx="3563937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u="sng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第三次检查条形码粘贴情况</a:t>
            </a:r>
            <a:endParaRPr lang="zh-CN" altLang="en-US" sz="2000" u="sng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等腰三角形 18"/>
          <p:cNvSpPr/>
          <p:nvPr/>
        </p:nvSpPr>
        <p:spPr>
          <a:xfrm>
            <a:off x="467043" y="5805488"/>
            <a:ext cx="423862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333" y="5949315"/>
            <a:ext cx="8208962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监考人员认真清点，确保试题册和答题卡数量和装袋无误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9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3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9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6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70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4">
                                            <p:txEl>
                                              <p:charRg st="70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7c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矩形 9"/>
          <p:cNvSpPr/>
          <p:nvPr/>
        </p:nvSpPr>
        <p:spPr>
          <a:xfrm>
            <a:off x="395288" y="765175"/>
            <a:ext cx="2262188" cy="581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4.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异常情况处理</a:t>
            </a:r>
            <a:endParaRPr kumimoji="0" lang="en-US" altLang="zh-CN" sz="24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550" y="1628775"/>
            <a:ext cx="7273925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易发生异常情况时间</a:t>
            </a:r>
            <a:r>
              <a:rPr lang="en-US" altLang="zh-CN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A</a:t>
            </a:r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答题卡、试题册下发，可以作答前，考生填写（涂）个人信息，粘贴条形码时。</a:t>
            </a:r>
            <a:endParaRPr lang="en-US" altLang="zh-CN" sz="2000" dirty="0">
              <a:latin typeface="方正小标宋_GBK" panose="02000000000000000000" charset="-122"/>
              <a:ea typeface="方正小标宋_GBK" panose="02000000000000000000" charset="-122"/>
            </a:endParaRPr>
          </a:p>
          <a:p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CET4  9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00- 9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10</a:t>
            </a:r>
            <a:endParaRPr lang="en-US" altLang="zh-CN" sz="2000" dirty="0">
              <a:latin typeface="方正小标宋_GBK" panose="02000000000000000000" charset="-122"/>
              <a:ea typeface="方正小标宋_GBK" panose="02000000000000000000" charset="-122"/>
            </a:endParaRPr>
          </a:p>
          <a:p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CET6 15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00-15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10</a:t>
            </a:r>
            <a:endParaRPr lang="zh-CN" altLang="en-US" sz="2000" dirty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23556" name="图片 5" descr="C:\Users\Administrator\AppData\Roaming\Tencent\Users\2411221069\QQ\WinTemp\RichOle\V@VCX{$B@WME6%~MCE8G_FX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484313"/>
            <a:ext cx="596900" cy="5667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没有条形码、条形码损坏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、多张条形码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6111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27955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不启用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49799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试题册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71643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4591" name="TextBox 9"/>
          <p:cNvSpPr txBox="1"/>
          <p:nvPr/>
        </p:nvSpPr>
        <p:spPr>
          <a:xfrm>
            <a:off x="900113" y="3557588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2" name="TextBox 10"/>
          <p:cNvSpPr txBox="1"/>
          <p:nvPr/>
        </p:nvSpPr>
        <p:spPr>
          <a:xfrm>
            <a:off x="2697163" y="3557588"/>
            <a:ext cx="1731962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3" name="TextBox 11"/>
          <p:cNvSpPr txBox="1"/>
          <p:nvPr/>
        </p:nvSpPr>
        <p:spPr>
          <a:xfrm>
            <a:off x="5000625" y="355758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4" name="TextBox 12"/>
          <p:cNvSpPr txBox="1"/>
          <p:nvPr/>
        </p:nvSpPr>
        <p:spPr>
          <a:xfrm>
            <a:off x="7164388" y="355758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5" name="椭圆形标注 13"/>
          <p:cNvSpPr/>
          <p:nvPr/>
        </p:nvSpPr>
        <p:spPr>
          <a:xfrm rot="575105">
            <a:off x="3589338" y="1379538"/>
            <a:ext cx="5457825" cy="1625600"/>
          </a:xfrm>
          <a:prstGeom prst="wedgeEllipseCallout">
            <a:avLst>
              <a:gd name="adj1" fmla="val -18213"/>
              <a:gd name="adj2" fmla="val 45014"/>
            </a:avLst>
          </a:prstGeom>
          <a:solidFill>
            <a:srgbClr val="FF7C8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800" dirty="0">
                <a:latin typeface="Arial" panose="020B0604020202020204" pitchFamily="34" charset="0"/>
              </a:rPr>
              <a:t>省级承办机构汇总各考点该种情况，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800" dirty="0">
                <a:latin typeface="Arial" panose="020B0604020202020204" pitchFamily="34" charset="0"/>
              </a:rPr>
              <a:t>填写</a:t>
            </a:r>
            <a:r>
              <a:rPr lang="zh-CN" altLang="zh-CN" sz="1800" dirty="0">
                <a:latin typeface="Arial" panose="020B0604020202020204" pitchFamily="34" charset="0"/>
              </a:rPr>
              <a:t>条形码异常情况汇总表</a:t>
            </a:r>
            <a:r>
              <a:rPr lang="zh-CN" altLang="en-US" sz="1800" dirty="0">
                <a:latin typeface="Arial" panose="020B0604020202020204" pitchFamily="34" charset="0"/>
              </a:rPr>
              <a:t>，并提交给扫描点。</a:t>
            </a:r>
            <a:endParaRPr lang="zh-CN" altLang="en-US" sz="1800" dirty="0">
              <a:latin typeface="Arial" panose="020B0604020202020204" pitchFamily="34" charset="0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2211388" y="463232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4383088" y="463232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6588125" y="463232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605" name="TextBox 17"/>
          <p:cNvSpPr txBox="1"/>
          <p:nvPr/>
        </p:nvSpPr>
        <p:spPr>
          <a:xfrm>
            <a:off x="1908175" y="6021388"/>
            <a:ext cx="4103688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试题册装入答题卡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袋内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606" name="等腰三角形 18"/>
          <p:cNvSpPr/>
          <p:nvPr/>
        </p:nvSpPr>
        <p:spPr>
          <a:xfrm>
            <a:off x="1116013" y="5805488"/>
            <a:ext cx="719137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593" grpId="0"/>
      <p:bldP spid="24594" grpId="0"/>
      <p:bldP spid="24595" grpId="0" animBg="1"/>
      <p:bldP spid="24605" grpId="0"/>
      <p:bldP spid="2460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052513"/>
            <a:ext cx="6985000" cy="5272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A02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考生误贴条码，但不影响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答题及填写个人信息。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3" name="椭圆形标注 5"/>
          <p:cNvSpPr/>
          <p:nvPr/>
        </p:nvSpPr>
        <p:spPr>
          <a:xfrm rot="1390327">
            <a:off x="4322763" y="1266825"/>
            <a:ext cx="4316412" cy="1450975"/>
          </a:xfrm>
          <a:prstGeom prst="wedgeEllipseCallout">
            <a:avLst>
              <a:gd name="adj1" fmla="val -18213"/>
              <a:gd name="adj2" fmla="val 45014"/>
            </a:avLst>
          </a:prstGeom>
          <a:solidFill>
            <a:srgbClr val="FF7C8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2800" dirty="0">
                <a:latin typeface="华文琥珀" panose="02010800040101010101" pitchFamily="2" charset="-122"/>
                <a:ea typeface="华文琥珀" panose="02010800040101010101" pitchFamily="2" charset="-122"/>
              </a:rPr>
              <a:t>无须特殊处理</a:t>
            </a:r>
            <a:endParaRPr lang="zh-CN" altLang="en-US" sz="2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468313" y="4005263"/>
            <a:ext cx="1582737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2651125" y="4005263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不启用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4835525" y="4005263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7019925" y="4005263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5616" name="TextBox 10"/>
          <p:cNvSpPr txBox="1"/>
          <p:nvPr/>
        </p:nvSpPr>
        <p:spPr>
          <a:xfrm>
            <a:off x="755650" y="3429000"/>
            <a:ext cx="80327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617" name="TextBox 11"/>
          <p:cNvSpPr txBox="1"/>
          <p:nvPr/>
        </p:nvSpPr>
        <p:spPr>
          <a:xfrm>
            <a:off x="2552700" y="3429000"/>
            <a:ext cx="173196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618" name="TextBox 12"/>
          <p:cNvSpPr txBox="1"/>
          <p:nvPr/>
        </p:nvSpPr>
        <p:spPr>
          <a:xfrm>
            <a:off x="4857750" y="3429000"/>
            <a:ext cx="14208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619" name="TextBox 13"/>
          <p:cNvSpPr txBox="1"/>
          <p:nvPr/>
        </p:nvSpPr>
        <p:spPr>
          <a:xfrm>
            <a:off x="7019925" y="3429000"/>
            <a:ext cx="14224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2066925" y="4503738"/>
            <a:ext cx="611188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4238625" y="4503738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6443663" y="4503738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16" grpId="0"/>
      <p:bldP spid="25617" grpId="0"/>
      <p:bldP spid="25618" grpId="0"/>
      <p:bldP spid="256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云形标注 15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A03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考生误贴条码，已影响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答题及填写个人信息。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6627" name="图片 5" descr="2013L089-大学英语4级卡1_页面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7175" y="836613"/>
            <a:ext cx="4333875" cy="578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椭圆 19"/>
          <p:cNvSpPr/>
          <p:nvPr/>
        </p:nvSpPr>
        <p:spPr>
          <a:xfrm rot="380362">
            <a:off x="6551613" y="1655763"/>
            <a:ext cx="1408112" cy="647700"/>
          </a:xfrm>
          <a:prstGeom prst="ellipse">
            <a:avLst/>
          </a:prstGeom>
          <a:noFill/>
          <a:ln w="381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29" name="椭圆 21"/>
          <p:cNvSpPr/>
          <p:nvPr/>
        </p:nvSpPr>
        <p:spPr>
          <a:xfrm rot="-547657">
            <a:off x="5332413" y="4198938"/>
            <a:ext cx="1646237" cy="831850"/>
          </a:xfrm>
          <a:prstGeom prst="ellipse">
            <a:avLst/>
          </a:prstGeom>
          <a:noFill/>
          <a:ln w="381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圆角矩形 3"/>
          <p:cNvSpPr/>
          <p:nvPr/>
        </p:nvSpPr>
        <p:spPr bwMode="auto">
          <a:xfrm>
            <a:off x="468313" y="2708275"/>
            <a:ext cx="1582737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2651125" y="2708275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备用试题册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4835525" y="2708275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7019925" y="2708275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7662" name="TextBox 7"/>
          <p:cNvSpPr txBox="1"/>
          <p:nvPr/>
        </p:nvSpPr>
        <p:spPr>
          <a:xfrm>
            <a:off x="755650" y="2133600"/>
            <a:ext cx="8032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663" name="TextBox 8"/>
          <p:cNvSpPr txBox="1"/>
          <p:nvPr/>
        </p:nvSpPr>
        <p:spPr>
          <a:xfrm>
            <a:off x="2552700" y="2133600"/>
            <a:ext cx="173196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664" name="TextBox 9"/>
          <p:cNvSpPr txBox="1"/>
          <p:nvPr/>
        </p:nvSpPr>
        <p:spPr>
          <a:xfrm>
            <a:off x="4857750" y="2133600"/>
            <a:ext cx="142081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665" name="TextBox 10"/>
          <p:cNvSpPr txBox="1"/>
          <p:nvPr/>
        </p:nvSpPr>
        <p:spPr>
          <a:xfrm>
            <a:off x="7019925" y="2133600"/>
            <a:ext cx="14224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2" name="右箭头 11"/>
          <p:cNvSpPr/>
          <p:nvPr/>
        </p:nvSpPr>
        <p:spPr bwMode="auto">
          <a:xfrm>
            <a:off x="2066925" y="3206750"/>
            <a:ext cx="611188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右箭头 12"/>
          <p:cNvSpPr/>
          <p:nvPr/>
        </p:nvSpPr>
        <p:spPr bwMode="auto">
          <a:xfrm>
            <a:off x="4238625" y="3206750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6443663" y="3206750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675" name="等腰三角形 27"/>
          <p:cNvSpPr/>
          <p:nvPr/>
        </p:nvSpPr>
        <p:spPr>
          <a:xfrm>
            <a:off x="1116013" y="5157788"/>
            <a:ext cx="719137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7676" name="TextBox 28"/>
          <p:cNvSpPr txBox="1"/>
          <p:nvPr/>
        </p:nvSpPr>
        <p:spPr>
          <a:xfrm>
            <a:off x="1835150" y="5445125"/>
            <a:ext cx="62658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原试题册、答题卡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、答题卡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装入备用卷袋内密封，并填写备用卷启用情况登记表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/>
      <p:bldP spid="27663" grpId="0"/>
      <p:bldP spid="27664" grpId="0"/>
      <p:bldP spid="27665" grpId="0"/>
      <p:bldP spid="27675" grpId="0" animBg="1"/>
      <p:bldP spid="2767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A04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未贴条码前，发现答题卡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有印刷错误。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5429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27273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4911725" y="3213100"/>
            <a:ext cx="1582738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7094538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8687" name="TextBox 8"/>
          <p:cNvSpPr txBox="1"/>
          <p:nvPr/>
        </p:nvSpPr>
        <p:spPr>
          <a:xfrm>
            <a:off x="830263" y="2636838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688" name="TextBox 9"/>
          <p:cNvSpPr txBox="1"/>
          <p:nvPr/>
        </p:nvSpPr>
        <p:spPr>
          <a:xfrm>
            <a:off x="2627313" y="2636838"/>
            <a:ext cx="1731962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689" name="TextBox 10"/>
          <p:cNvSpPr txBox="1"/>
          <p:nvPr/>
        </p:nvSpPr>
        <p:spPr>
          <a:xfrm>
            <a:off x="4932363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690" name="TextBox 11"/>
          <p:cNvSpPr txBox="1"/>
          <p:nvPr/>
        </p:nvSpPr>
        <p:spPr>
          <a:xfrm>
            <a:off x="7094538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3" name="右箭头 12"/>
          <p:cNvSpPr/>
          <p:nvPr/>
        </p:nvSpPr>
        <p:spPr bwMode="auto">
          <a:xfrm>
            <a:off x="21415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43132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6519863" y="371157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700" name="等腰三角形 16"/>
          <p:cNvSpPr/>
          <p:nvPr/>
        </p:nvSpPr>
        <p:spPr>
          <a:xfrm>
            <a:off x="900113" y="5229225"/>
            <a:ext cx="719137" cy="792163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8701" name="TextBox 17"/>
          <p:cNvSpPr txBox="1"/>
          <p:nvPr/>
        </p:nvSpPr>
        <p:spPr>
          <a:xfrm>
            <a:off x="1764030" y="5516880"/>
            <a:ext cx="632587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原答题卡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装入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备用卷袋内密封，并填写备用卷启用情况登记表。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7" grpId="0"/>
      <p:bldP spid="28688" grpId="0"/>
      <p:bldP spid="28689" grpId="0"/>
      <p:bldP spid="28690" grpId="0"/>
      <p:bldP spid="28700" grpId="0" animBg="1"/>
      <p:bldP spid="2870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A05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粘贴条码后，发现答题卡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有印刷错误。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5429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27273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4911725" y="3213100"/>
            <a:ext cx="1582738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7094538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9711" name="TextBox 8"/>
          <p:cNvSpPr txBox="1"/>
          <p:nvPr/>
        </p:nvSpPr>
        <p:spPr>
          <a:xfrm>
            <a:off x="830263" y="2636838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9712" name="TextBox 9"/>
          <p:cNvSpPr txBox="1"/>
          <p:nvPr/>
        </p:nvSpPr>
        <p:spPr>
          <a:xfrm>
            <a:off x="2627313" y="2636838"/>
            <a:ext cx="1731962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9713" name="TextBox 10"/>
          <p:cNvSpPr txBox="1"/>
          <p:nvPr/>
        </p:nvSpPr>
        <p:spPr>
          <a:xfrm>
            <a:off x="4932363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9714" name="TextBox 11"/>
          <p:cNvSpPr txBox="1"/>
          <p:nvPr/>
        </p:nvSpPr>
        <p:spPr>
          <a:xfrm>
            <a:off x="7094538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3" name="右箭头 12"/>
          <p:cNvSpPr/>
          <p:nvPr/>
        </p:nvSpPr>
        <p:spPr bwMode="auto">
          <a:xfrm>
            <a:off x="21415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43132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6519863" y="371157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24" name="等腰三角形 16"/>
          <p:cNvSpPr/>
          <p:nvPr/>
        </p:nvSpPr>
        <p:spPr>
          <a:xfrm>
            <a:off x="827088" y="5373688"/>
            <a:ext cx="720725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9725" name="TextBox 17"/>
          <p:cNvSpPr txBox="1"/>
          <p:nvPr/>
        </p:nvSpPr>
        <p:spPr>
          <a:xfrm>
            <a:off x="1547813" y="5589588"/>
            <a:ext cx="6696075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（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）条形码在原有答题卡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上</a:t>
            </a:r>
            <a:endParaRPr lang="en-US" altLang="zh-CN" sz="2200" dirty="0">
              <a:solidFill>
                <a:srgbClr val="FF7C8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（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）考生在备用答题卡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上作答</a:t>
            </a:r>
            <a:endParaRPr lang="zh-CN" altLang="en-US" sz="2200" dirty="0">
              <a:solidFill>
                <a:srgbClr val="FF7C8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（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3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）原答题卡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和备用答题卡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一并装入答题卡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袋内。</a:t>
            </a:r>
            <a:endParaRPr lang="zh-CN" altLang="en-US" sz="2200" dirty="0">
              <a:solidFill>
                <a:srgbClr val="FF7C8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1" grpId="0"/>
      <p:bldP spid="29712" grpId="0"/>
      <p:bldP spid="29713" grpId="0"/>
      <p:bldP spid="29714" grpId="0"/>
      <p:bldP spid="29724" grpId="0" animBg="1"/>
      <p:bldP spid="297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TextBox 4"/>
          <p:cNvSpPr txBox="1"/>
          <p:nvPr/>
        </p:nvSpPr>
        <p:spPr>
          <a:xfrm>
            <a:off x="900113" y="981075"/>
            <a:ext cx="76327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易发生异常情况时间</a:t>
            </a:r>
            <a:r>
              <a:rPr lang="en-US" altLang="zh-CN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B</a:t>
            </a:r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考生打开试题册，开始作答试题册上题目。</a:t>
            </a:r>
            <a:endParaRPr lang="zh-CN" altLang="en-US" sz="2000" dirty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43011" name="图片 5" descr="C:\Users\Administrator\AppData\Roaming\Tencent\Users\2411221069\QQ\WinTemp\RichOle\V@VCX{$B@WME6%~MCE8G_FX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875" y="836613"/>
            <a:ext cx="596900" cy="566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云形标注 6"/>
          <p:cNvSpPr/>
          <p:nvPr/>
        </p:nvSpPr>
        <p:spPr bwMode="auto">
          <a:xfrm rot="21393240">
            <a:off x="396875" y="1506538"/>
            <a:ext cx="3851275" cy="1485900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B01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考生打开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试题册，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且开始作答，试题册有印刷错误。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468313" y="3716338"/>
            <a:ext cx="1582737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2651125" y="3716338"/>
            <a:ext cx="1584325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备用试题册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4835525" y="3716338"/>
            <a:ext cx="1584325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圆角矩形 10"/>
          <p:cNvSpPr/>
          <p:nvPr/>
        </p:nvSpPr>
        <p:spPr bwMode="auto">
          <a:xfrm>
            <a:off x="7019925" y="3716338"/>
            <a:ext cx="1584325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0737" name="TextBox 11"/>
          <p:cNvSpPr txBox="1"/>
          <p:nvPr/>
        </p:nvSpPr>
        <p:spPr>
          <a:xfrm>
            <a:off x="755650" y="3141663"/>
            <a:ext cx="8032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38" name="TextBox 12"/>
          <p:cNvSpPr txBox="1"/>
          <p:nvPr/>
        </p:nvSpPr>
        <p:spPr>
          <a:xfrm>
            <a:off x="2552700" y="3141663"/>
            <a:ext cx="173196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39" name="TextBox 13"/>
          <p:cNvSpPr txBox="1"/>
          <p:nvPr/>
        </p:nvSpPr>
        <p:spPr>
          <a:xfrm>
            <a:off x="4857750" y="3141663"/>
            <a:ext cx="142081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40" name="TextBox 14"/>
          <p:cNvSpPr txBox="1"/>
          <p:nvPr/>
        </p:nvSpPr>
        <p:spPr>
          <a:xfrm>
            <a:off x="7019925" y="3141663"/>
            <a:ext cx="14224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2066925" y="4214813"/>
            <a:ext cx="611188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4238625" y="4214813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右箭头 17"/>
          <p:cNvSpPr/>
          <p:nvPr/>
        </p:nvSpPr>
        <p:spPr bwMode="auto">
          <a:xfrm>
            <a:off x="6443663" y="4214813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50" name="等腰三角形 18"/>
          <p:cNvSpPr/>
          <p:nvPr/>
        </p:nvSpPr>
        <p:spPr>
          <a:xfrm>
            <a:off x="827088" y="5589588"/>
            <a:ext cx="720725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30751" name="TextBox 19"/>
          <p:cNvSpPr txBox="1"/>
          <p:nvPr/>
        </p:nvSpPr>
        <p:spPr>
          <a:xfrm>
            <a:off x="1403350" y="5805488"/>
            <a:ext cx="7524750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监考人员须在答题卡袋面上说明两套题目的有效作答范围。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7" grpId="0"/>
      <p:bldP spid="30738" grpId="0"/>
      <p:bldP spid="30739" grpId="0"/>
      <p:bldP spid="30740" grpId="0"/>
      <p:bldP spid="30750" grpId="0" animBg="1"/>
      <p:bldP spid="307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539750" y="692150"/>
            <a:ext cx="5321300" cy="738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考试材料说明（以</a:t>
            </a:r>
            <a:r>
              <a:rPr kumimoji="0" lang="en-US" altLang="zh-CN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CET4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为例）</a:t>
            </a:r>
            <a:endParaRPr kumimoji="0" lang="en-US" altLang="zh-CN" sz="28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387" name="矩形 4"/>
          <p:cNvSpPr/>
          <p:nvPr/>
        </p:nvSpPr>
        <p:spPr>
          <a:xfrm>
            <a:off x="684213" y="1484313"/>
            <a:ext cx="1341437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试题册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148" name="图片 5" descr="试题册正面_20131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1413" y="1412875"/>
            <a:ext cx="4105275" cy="5184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extBox 6"/>
          <p:cNvSpPr txBox="1"/>
          <p:nvPr/>
        </p:nvSpPr>
        <p:spPr>
          <a:xfrm>
            <a:off x="539750" y="2060575"/>
            <a:ext cx="1944688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所有题目均在试题册上，试题册上不得作答。</a:t>
            </a:r>
            <a:endParaRPr lang="zh-CN" altLang="en-US" dirty="0">
              <a:solidFill>
                <a:srgbClr val="FFC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6150" name="矩形 8"/>
          <p:cNvSpPr/>
          <p:nvPr/>
        </p:nvSpPr>
        <p:spPr>
          <a:xfrm rot="-1266986">
            <a:off x="5033963" y="2601913"/>
            <a:ext cx="1082675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391" name="线形标注 1 10"/>
          <p:cNvSpPr/>
          <p:nvPr/>
        </p:nvSpPr>
        <p:spPr>
          <a:xfrm>
            <a:off x="2843213" y="3500438"/>
            <a:ext cx="3529012" cy="2952750"/>
          </a:xfrm>
          <a:prstGeom prst="borderCallout1">
            <a:avLst>
              <a:gd name="adj1" fmla="val 18750"/>
              <a:gd name="adj2" fmla="val -8333"/>
              <a:gd name="adj3" fmla="val 62944"/>
              <a:gd name="adj4" fmla="val -43514"/>
            </a:avLst>
          </a:prstGeom>
          <a:noFill/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6152" name="线形标注 2 18"/>
          <p:cNvSpPr/>
          <p:nvPr/>
        </p:nvSpPr>
        <p:spPr>
          <a:xfrm>
            <a:off x="2760663" y="3500438"/>
            <a:ext cx="3600450" cy="2952750"/>
          </a:xfrm>
          <a:prstGeom prst="borderCallout2">
            <a:avLst>
              <a:gd name="adj1" fmla="val 36491"/>
              <a:gd name="adj2" fmla="val 130116"/>
              <a:gd name="adj3" fmla="val 23560"/>
              <a:gd name="adj4" fmla="val 108907"/>
              <a:gd name="adj5" fmla="val 30333"/>
              <a:gd name="adj6" fmla="val 99315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6153" name="TextBox 15"/>
          <p:cNvSpPr txBox="1"/>
          <p:nvPr/>
        </p:nvSpPr>
        <p:spPr>
          <a:xfrm>
            <a:off x="6804025" y="4581525"/>
            <a:ext cx="2052638" cy="193833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敬告考生，考生在填写（涂）个人信息并粘贴条形码前须仔细阅读</a:t>
            </a:r>
            <a:r>
              <a:rPr lang="en-US" altLang="zh-CN" sz="20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并按要求完成相关内容</a:t>
            </a:r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394" name="等腰三角形 18"/>
          <p:cNvSpPr/>
          <p:nvPr/>
        </p:nvSpPr>
        <p:spPr>
          <a:xfrm>
            <a:off x="179388" y="2060575"/>
            <a:ext cx="423862" cy="576263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2" grpId="0" animBg="1"/>
      <p:bldP spid="615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矩形 3"/>
          <p:cNvSpPr/>
          <p:nvPr/>
        </p:nvSpPr>
        <p:spPr>
          <a:xfrm>
            <a:off x="468313" y="836613"/>
            <a:ext cx="58610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zh-CN" sz="2800" dirty="0">
                <a:latin typeface="Arial" panose="020B0604020202020204" pitchFamily="34" charset="0"/>
              </a:rPr>
              <a:t>条形码粘贴异常情况处理办法简表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140" y="1484630"/>
            <a:ext cx="7629525" cy="48196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5.试题袋</a:t>
            </a:r>
            <a:r>
              <a:rPr lang="zh-CN" altLang="en-US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、答题卡袋</a:t>
            </a: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拆和封</a:t>
            </a:r>
            <a:endParaRPr lang="en-US" altLang="zh-CN" sz="2400" b="1" u="sng" kern="1200" noProof="0" dirty="0" smtClean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试卷袋-正面-带舌头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1340485"/>
            <a:ext cx="3526155" cy="4702175"/>
          </a:xfrm>
          <a:prstGeom prst="rect">
            <a:avLst/>
          </a:prstGeom>
        </p:spPr>
      </p:pic>
      <p:pic>
        <p:nvPicPr>
          <p:cNvPr id="6" name="图片 5" descr="试卷袋-正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90" y="1339850"/>
            <a:ext cx="3658235" cy="4610735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4139565" y="3121025"/>
            <a:ext cx="1098550" cy="148463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443980" y="188595"/>
            <a:ext cx="2016760" cy="720090"/>
          </a:xfrm>
          <a:prstGeom prst="wedgeRoundRectCallout">
            <a:avLst>
              <a:gd name="adj1" fmla="val -20434"/>
              <a:gd name="adj2" fmla="val 187742"/>
              <a:gd name="adj3" fmla="val 16667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2000" dirty="0">
                <a:latin typeface="Arial" panose="020B0604020202020204" pitchFamily="34" charset="0"/>
              </a:rPr>
              <a:t>舌头</a:t>
            </a:r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5.试题袋</a:t>
            </a:r>
            <a:r>
              <a:rPr lang="zh-CN" altLang="en-US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、答题卡袋</a:t>
            </a: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拆和封</a:t>
            </a:r>
            <a:endParaRPr lang="en-US" altLang="zh-CN" sz="2400" b="1" u="sng" kern="1200" noProof="0" dirty="0" smtClean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>
            <a:off x="4139565" y="3121025"/>
            <a:ext cx="1098550" cy="148463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4" name="图片 3" descr="试卷袋-背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412240"/>
            <a:ext cx="3526155" cy="4538980"/>
          </a:xfrm>
          <a:prstGeom prst="rect">
            <a:avLst/>
          </a:prstGeom>
        </p:spPr>
      </p:pic>
      <p:pic>
        <p:nvPicPr>
          <p:cNvPr id="9" name="图片 8" descr="试题袋-正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990" y="1417955"/>
            <a:ext cx="3282950" cy="437769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5.试题袋</a:t>
            </a:r>
            <a:r>
              <a:rPr lang="zh-CN" altLang="en-US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、答题卡袋</a:t>
            </a: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拆和封</a:t>
            </a:r>
            <a:endParaRPr lang="en-US" altLang="zh-CN" sz="2400" b="1" u="sng" kern="1200" noProof="0" dirty="0" smtClean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2513965" y="2492375"/>
            <a:ext cx="801370" cy="135636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5" name="图片 4" descr="答题卡袋-正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506855"/>
            <a:ext cx="2321560" cy="3095625"/>
          </a:xfrm>
          <a:prstGeom prst="rect">
            <a:avLst/>
          </a:prstGeom>
        </p:spPr>
      </p:pic>
      <p:pic>
        <p:nvPicPr>
          <p:cNvPr id="6" name="图片 5" descr="答题卡袋-背面-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335" y="1506220"/>
            <a:ext cx="2513330" cy="3095625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5796280" y="2376170"/>
            <a:ext cx="801370" cy="135636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10" name="图片 9" descr="答题卡袋-背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880" y="1473200"/>
            <a:ext cx="2371725" cy="31629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6.</a:t>
            </a:r>
            <a:r>
              <a:rPr kumimoji="0" lang="zh-CN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工作注意事项</a:t>
            </a:r>
            <a:endParaRPr kumimoji="0" lang="zh-CN" altLang="en-US" sz="24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1484313"/>
            <a:ext cx="84963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向考生再次强调以下几种违规行为，即出现以下行为将按零分处理：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1.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不正确填写（涂）个人信息，错贴、不贴、毁损条形码粘贴条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2.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未按规定翻阅试题册、提前阅读试题、提前或在收答题卡期间作答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3.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未用所规定的笔作答、折叠或毁损答题卡导致无法评卷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4.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考试期间在非听力考试时间佩戴耳机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Rectangle 1"/>
          <p:cNvSpPr/>
          <p:nvPr/>
        </p:nvSpPr>
        <p:spPr>
          <a:xfrm>
            <a:off x="250825" y="836613"/>
            <a:ext cx="8228013" cy="46196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0" hangingPunct="0"/>
            <a:r>
              <a:rPr lang="zh-CN" altLang="en-US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防止监考人员和考生携带手机进考场，拍摄并传播考场信息</a:t>
            </a:r>
            <a:endParaRPr lang="zh-CN" altLang="en-US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59" name="标题 3"/>
          <p:cNvSpPr>
            <a:spLocks noGrp="1"/>
          </p:cNvSpPr>
          <p:nvPr>
            <p:ph type="title" idx="4294967295"/>
          </p:nvPr>
        </p:nvSpPr>
        <p:spPr>
          <a:xfrm>
            <a:off x="539750" y="2060575"/>
            <a:ext cx="8229600" cy="461963"/>
          </a:xfrm>
        </p:spPr>
        <p:txBody>
          <a:bodyPr vert="horz" wrap="square" lIns="91440" tIns="45720" rIns="91440" bIns="45720" anchor="ctr" anchorCtr="0">
            <a:spAutoFit/>
          </a:bodyPr>
          <a:p>
            <a:pPr algn="l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FFFFFF"/>
                </a:solidFill>
              </a:rPr>
              <a:t>例：考生进考场后发考场照片</a:t>
            </a:r>
            <a:endParaRPr lang="en-US" altLang="zh-CN" sz="2400" b="1" dirty="0">
              <a:solidFill>
                <a:srgbClr val="FFFFFF"/>
              </a:solidFill>
            </a:endParaRPr>
          </a:p>
        </p:txBody>
      </p:sp>
      <p:pic>
        <p:nvPicPr>
          <p:cNvPr id="1946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2725" y="2476500"/>
            <a:ext cx="3851275" cy="340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Picture 2" descr="K])NMBKZ6UHU9X3}8RTWR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2565400"/>
            <a:ext cx="4921250" cy="338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6" name="Picture 2" descr="%MK56KI$YYJUTYW`3Z3BBBJ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908050"/>
            <a:ext cx="8434387" cy="4191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标题 3"/>
          <p:cNvSpPr>
            <a:spLocks noGrp="1"/>
          </p:cNvSpPr>
          <p:nvPr>
            <p:ph type="title" idx="4294967295"/>
          </p:nvPr>
        </p:nvSpPr>
        <p:spPr>
          <a:xfrm>
            <a:off x="468313" y="908050"/>
            <a:ext cx="8229600" cy="461963"/>
          </a:xfrm>
        </p:spPr>
        <p:txBody>
          <a:bodyPr vert="horz" wrap="square" lIns="91440" tIns="45720" rIns="91440" bIns="45720" anchor="ctr" anchorCtr="0">
            <a:spAutoFit/>
          </a:bodyPr>
          <a:p>
            <a:pPr algn="l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FFFFFF"/>
                </a:solidFill>
              </a:rPr>
              <a:t>考中发题</a:t>
            </a:r>
            <a:endParaRPr lang="en-US" altLang="zh-CN" sz="2400" b="1" dirty="0">
              <a:solidFill>
                <a:srgbClr val="FFFFFF"/>
              </a:solidFill>
            </a:endParaRPr>
          </a:p>
        </p:txBody>
      </p:sp>
      <p:pic>
        <p:nvPicPr>
          <p:cNvPr id="48131" name="Picture 2" descr="D:\Documents\大学四六级\2013年文件\监控\研判资料\题目材料\22_作文题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557338"/>
            <a:ext cx="3748088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2" name="Picture 3" descr="D:\Documents\大学四六级\2013年文件\监控\研判资料\题目材料\32_作文题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3068638"/>
            <a:ext cx="4572000" cy="2686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标题 3"/>
          <p:cNvSpPr>
            <a:spLocks noGrp="1"/>
          </p:cNvSpPr>
          <p:nvPr>
            <p:ph type="title" idx="4294967295"/>
          </p:nvPr>
        </p:nvSpPr>
        <p:spPr>
          <a:xfrm>
            <a:off x="395288" y="836613"/>
            <a:ext cx="8229600" cy="461962"/>
          </a:xfrm>
        </p:spPr>
        <p:txBody>
          <a:bodyPr vert="horz" wrap="square" lIns="91440" tIns="45720" rIns="91440" bIns="45720" anchor="ctr" anchorCtr="0">
            <a:spAutoFit/>
          </a:bodyPr>
          <a:p>
            <a:pPr algn="l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FFFFFF"/>
                </a:solidFill>
              </a:rPr>
              <a:t>监考教师考场发微博</a:t>
            </a:r>
            <a:endParaRPr lang="en-US" altLang="zh-CN" sz="2400" b="1" dirty="0">
              <a:solidFill>
                <a:srgbClr val="FFFFFF"/>
              </a:solidFill>
            </a:endParaRPr>
          </a:p>
        </p:txBody>
      </p:sp>
      <p:pic>
        <p:nvPicPr>
          <p:cNvPr id="49155" name="Picture 2" descr="4XQZJU8`T[7N70Z){NPHT4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613" y="1341438"/>
            <a:ext cx="4211637" cy="5162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1268413"/>
            <a:ext cx="7305675" cy="49418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内容占位符 2"/>
          <p:cNvSpPr txBox="1"/>
          <p:nvPr/>
        </p:nvSpPr>
        <p:spPr>
          <a:xfrm>
            <a:off x="684213" y="620713"/>
            <a:ext cx="8229600" cy="431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eaLnBrk="0" hangingPunct="0"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敬告考生内容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911225" y="1087438"/>
            <a:ext cx="7416800" cy="5892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CB37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一．在答题前，请认真完成以下内容：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FFCB37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1.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请检查试题册背面条形码粘贴条、答题卡的印刷质量，如有问题及时向监考员反应，确认无误后完成以下两点要求。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2.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请将试题册背面条形码粘贴条揭下后粘贴在答题卡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的条形码粘贴框内，并将姓名和准考证号填写在试题册背面相应位置。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3.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请在答题卡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和答题卡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指定位置用黑色签字笔填写准考证号、姓名和学校名称，并用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HB-2B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铅笔将对应准考证号的信息点涂黑。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CB37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二．在考试过程中，请注意以下内容：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FFCB37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1.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所有题目必须在答题卡上作答，在试题册上的作答一律无效。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2.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请在规定时间内依次完成作文、听力、阅读、翻译各部分考试，作答作文期间不得翻阅该试题册。听力录音播放完毕后，请立即停止作答，监考员将立即回收答题卡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，得到监考员指令后方可继续作答。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3.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作文题内容印在试题册背面，作文题及其他主观题必须用黑色签字笔在答题卡指定区域内作答。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4</a:t>
            </a:r>
            <a:r>
              <a:rPr lang="en-US" altLang="zh-CN" sz="17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选择题均为单选题，错选、不选或多选将不得分，作答时必须使用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HB-2B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铅笔在答题卡上相应位置填涂，修改时须用橡皮擦净。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CB37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三．以下情况按违规处理：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FFCB37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1.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不正确填写（涂）个人信息，错贴、不贴、毁损条形码粘贴条</a:t>
            </a: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2.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未按规定翻阅试题册、提前阅读试题、提前或在收答题卡期间作答</a:t>
            </a: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3.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未用所规定的笔作答、折叠或毁损答题卡导致无法评卷。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4.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考试期间在非听力考试时间佩戴耳机。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31623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9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19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79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142" end="2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210" end="2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228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264" end="3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362" end="4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412" end="4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478" end="4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491" end="5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528" end="5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567" end="6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601" end="6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2" name="Picture 3" descr="D:\Documents\大学四六级\2013年文件\监控\研判资料\考务\玛丽玛丽\6e90833fjw1e5om8kbce7j20hm13041p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3563" y="500063"/>
            <a:ext cx="3065462" cy="577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3" name="矩形 3"/>
          <p:cNvSpPr/>
          <p:nvPr/>
        </p:nvSpPr>
        <p:spPr>
          <a:xfrm>
            <a:off x="684213" y="908050"/>
            <a:ext cx="477393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solidFill>
                  <a:srgbClr val="FFFFFF"/>
                </a:solidFill>
                <a:latin typeface="Arial" panose="020B0604020202020204" pitchFamily="34" charset="0"/>
              </a:rPr>
              <a:t>下面这位老师经常拍摄考场照片，</a:t>
            </a:r>
            <a:endParaRPr lang="zh-CN" altLang="en-US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rgbClr val="FFFFFF"/>
                </a:solidFill>
                <a:latin typeface="Arial" panose="020B0604020202020204" pitchFamily="34" charset="0"/>
              </a:rPr>
              <a:t>甚至拍摄题目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1204" name="Picture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700213"/>
            <a:ext cx="4349750" cy="4927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1"/>
          <p:cNvSpPr/>
          <p:nvPr/>
        </p:nvSpPr>
        <p:spPr>
          <a:xfrm>
            <a:off x="395288" y="908050"/>
            <a:ext cx="5443537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0" hangingPunct="0"/>
            <a:r>
              <a:rPr lang="zh-CN" altLang="en-US" dirty="0">
                <a:solidFill>
                  <a:srgbClr val="FFC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加强培训与宣传，创造良好考试环境</a:t>
            </a:r>
            <a:r>
              <a:rPr lang="zh-CN" altLang="en-US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227" name="Rectangle 2"/>
          <p:cNvSpPr/>
          <p:nvPr/>
        </p:nvSpPr>
        <p:spPr>
          <a:xfrm>
            <a:off x="539750" y="1677829"/>
            <a:ext cx="7777163" cy="543115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>
              <a:lnSpc>
                <a:spcPts val="3000"/>
              </a:lnSpc>
            </a:pPr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加强工作人员思想道德教育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3000"/>
              </a:lnSpc>
            </a:pPr>
            <a:r>
              <a:rPr lang="en-US" altLang="zh-CN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</a:t>
            </a:r>
            <a:r>
              <a:rPr lang="zh-CN" altLang="en-US" sz="2000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《国家教育考试战线工作人员职业道德素养及法律法规教育培训》，该培训光盘提出作为考试工作人员应具备的基本素养，对《国家教育考试违规处理办法》中有关工作人员违规行为进行了列举，并引用近两年出现的内部人员监守自盗案件作为反面案例，目的在于提高全体工作人员职业素养，增强安全保密及法律意识，严禁内部人员犯罪行为的发生。</a:t>
            </a:r>
            <a:endParaRPr lang="en-US" altLang="zh-CN" sz="2000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3000"/>
              </a:lnSpc>
            </a:pPr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加强考生诚信教育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3000"/>
              </a:lnSpc>
            </a:pPr>
            <a:r>
              <a:rPr lang="zh-CN" altLang="en-US" sz="2000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开展宣传主题为“认真学习 从容应考 拒绝作弊 诚实守信”，“自尊自爱 拒绝作弊”，“不购买作弊器材 不相信试题买卖信息 不参与作弊团伙 谨防上当受骗”，逐步探索考生诚信教育的形式。</a:t>
            </a:r>
            <a:endParaRPr lang="zh-CN" altLang="en-US" sz="2000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/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/>
            <a:endParaRPr lang="zh-CN" altLang="en-US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标题 1"/>
          <p:cNvSpPr>
            <a:spLocks noGrp="1"/>
          </p:cNvSpPr>
          <p:nvPr>
            <p:ph type="title" idx="4294967295"/>
          </p:nvPr>
        </p:nvSpPr>
        <p:spPr>
          <a:xfrm>
            <a:off x="395288" y="836613"/>
            <a:ext cx="6769100" cy="720725"/>
          </a:xfrm>
        </p:spPr>
        <p:txBody>
          <a:bodyPr vert="horz" wrap="square" lIns="91440" tIns="45720" rIns="91440" bIns="45720" anchor="ctr" anchorCtr="0"/>
          <a:p>
            <a:pPr algn="l"/>
            <a:r>
              <a:rPr lang="zh-CN" altLang="en-US" sz="2400" b="1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评卷过程中发现的违规现象</a:t>
            </a:r>
            <a:endParaRPr lang="zh-CN" altLang="en-US" sz="2400" b="1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251" name="内容占位符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3557588"/>
          </a:xfrm>
        </p:spPr>
        <p:txBody>
          <a:bodyPr vert="horz" wrap="square" lIns="91440" tIns="45720" rIns="91440" bIns="45720" anchor="t" anchorCtr="0"/>
          <a:p>
            <a:pPr marL="0" indent="358775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例：在以前考试评卷过程中，外省某考点的</a:t>
            </a:r>
            <a:r>
              <a:rPr lang="en-US" altLang="zh-CN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71</a:t>
            </a: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名学生的所有客观题答案完全一致且分数较高，但作文题和主观题几乎为</a:t>
            </a:r>
            <a:r>
              <a:rPr lang="en-US" altLang="zh-CN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0</a:t>
            </a: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分。经所在省了解，该校由于考生规模大，屏蔽设备陈旧，加之以上学生多数为大四学生，因就业压力铤而走险实施作弊。</a:t>
            </a:r>
            <a:endParaRPr lang="zh-CN" altLang="en-US" sz="2000" b="1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0" indent="358775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为进一步严肃考试纪录，该省对该批考生按违规处理，成绩无效，成绩公布后，无一考生申诉。</a:t>
            </a:r>
            <a:endParaRPr lang="zh-CN" altLang="en-US" sz="2000" b="1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0" indent="358775"/>
            <a:endParaRPr lang="zh-CN" altLang="en-US" dirty="0"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TextBox 3"/>
          <p:cNvSpPr txBox="1"/>
          <p:nvPr/>
        </p:nvSpPr>
        <p:spPr>
          <a:xfrm>
            <a:off x="2195513" y="2781300"/>
            <a:ext cx="49688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400" dirty="0">
                <a:latin typeface="华文中宋" panose="02010600040101010101" pitchFamily="2" charset="-122"/>
                <a:ea typeface="华文中宋" panose="02010600040101010101" pitchFamily="2" charset="-122"/>
              </a:rPr>
              <a:t>演示结束，谢谢！</a:t>
            </a:r>
            <a:endParaRPr lang="zh-CN" altLang="en-US" sz="44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矩形 3"/>
          <p:cNvSpPr/>
          <p:nvPr/>
        </p:nvSpPr>
        <p:spPr>
          <a:xfrm>
            <a:off x="250825" y="765175"/>
            <a:ext cx="134302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试题册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8435" name="直接连接符 17"/>
          <p:cNvCxnSpPr/>
          <p:nvPr/>
        </p:nvCxnSpPr>
        <p:spPr>
          <a:xfrm>
            <a:off x="3059113" y="1484313"/>
            <a:ext cx="2808287" cy="0"/>
          </a:xfrm>
          <a:prstGeom prst="line">
            <a:avLst/>
          </a:prstGeom>
          <a:ln w="9525">
            <a:noFill/>
          </a:ln>
        </p:spPr>
      </p:cxnSp>
      <p:cxnSp>
        <p:nvCxnSpPr>
          <p:cNvPr id="18436" name="直接连接符 19"/>
          <p:cNvCxnSpPr/>
          <p:nvPr/>
        </p:nvCxnSpPr>
        <p:spPr>
          <a:xfrm>
            <a:off x="3132138" y="1844675"/>
            <a:ext cx="2735262" cy="0"/>
          </a:xfrm>
          <a:prstGeom prst="line">
            <a:avLst/>
          </a:prstGeom>
          <a:ln w="9525">
            <a:noFill/>
          </a:ln>
        </p:spPr>
      </p:cxnSp>
      <p:cxnSp>
        <p:nvCxnSpPr>
          <p:cNvPr id="18437" name="直接连接符 21"/>
          <p:cNvCxnSpPr/>
          <p:nvPr/>
        </p:nvCxnSpPr>
        <p:spPr>
          <a:xfrm>
            <a:off x="3059113" y="2133600"/>
            <a:ext cx="1657350" cy="0"/>
          </a:xfrm>
          <a:prstGeom prst="line">
            <a:avLst/>
          </a:prstGeom>
          <a:ln w="9525">
            <a:noFill/>
          </a:ln>
        </p:spPr>
      </p:cxnSp>
      <p:pic>
        <p:nvPicPr>
          <p:cNvPr id="7176" name="图片 7" descr="试题册背面_201312_培训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908685"/>
            <a:ext cx="4883150" cy="5699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7" name="矩形 6"/>
          <p:cNvSpPr/>
          <p:nvPr/>
        </p:nvSpPr>
        <p:spPr>
          <a:xfrm rot="-710631">
            <a:off x="5037138" y="2671763"/>
            <a:ext cx="1082675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背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178" name="线形标注 2 14"/>
          <p:cNvSpPr/>
          <p:nvPr/>
        </p:nvSpPr>
        <p:spPr>
          <a:xfrm>
            <a:off x="1692275" y="1123950"/>
            <a:ext cx="4883150" cy="2809875"/>
          </a:xfrm>
          <a:prstGeom prst="borderCallout2">
            <a:avLst>
              <a:gd name="adj1" fmla="val 18750"/>
              <a:gd name="adj2" fmla="val -1278"/>
              <a:gd name="adj3" fmla="val 18750"/>
              <a:gd name="adj4" fmla="val -16667"/>
              <a:gd name="adj5" fmla="val 34898"/>
              <a:gd name="adj6" fmla="val -16843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7179" name="TextBox 15"/>
          <p:cNvSpPr txBox="1">
            <a:spLocks noChangeArrowheads="1"/>
          </p:cNvSpPr>
          <p:nvPr/>
        </p:nvSpPr>
        <p:spPr bwMode="auto">
          <a:xfrm>
            <a:off x="0" y="2132013"/>
            <a:ext cx="1619250" cy="369888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1800" kern="1200" cap="none" spc="0" normalizeH="0" baseline="0" noProof="0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作文题目区域</a:t>
            </a:r>
            <a:endParaRPr kumimoji="0" lang="zh-CN" altLang="en-US" sz="1800" kern="1200" cap="none" spc="0" normalizeH="0" baseline="0" noProof="0" dirty="0">
              <a:solidFill>
                <a:srgbClr val="FF7C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cxnSp>
        <p:nvCxnSpPr>
          <p:cNvPr id="7180" name="直接连接符 25"/>
          <p:cNvCxnSpPr/>
          <p:nvPr/>
        </p:nvCxnSpPr>
        <p:spPr>
          <a:xfrm>
            <a:off x="2484438" y="1508125"/>
            <a:ext cx="3095625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7181" name="直接箭头连接符 33"/>
          <p:cNvCxnSpPr/>
          <p:nvPr/>
        </p:nvCxnSpPr>
        <p:spPr>
          <a:xfrm>
            <a:off x="4068763" y="1484313"/>
            <a:ext cx="0" cy="287337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7182" name="TextBox 15"/>
          <p:cNvSpPr txBox="1"/>
          <p:nvPr/>
        </p:nvSpPr>
        <p:spPr>
          <a:xfrm>
            <a:off x="2135188" y="1771650"/>
            <a:ext cx="4249737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500" u="sng" dirty="0">
                <a:solidFill>
                  <a:srgbClr val="0070C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提示考生作文作答时间为半小时，之后将立即进行听力考试</a:t>
            </a:r>
            <a:endParaRPr lang="zh-CN" altLang="en-US" sz="1500" u="sng" dirty="0">
              <a:solidFill>
                <a:srgbClr val="0070C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183" name="线形标注 2 16"/>
          <p:cNvSpPr/>
          <p:nvPr/>
        </p:nvSpPr>
        <p:spPr>
          <a:xfrm>
            <a:off x="1755775" y="4265930"/>
            <a:ext cx="3392805" cy="2018030"/>
          </a:xfrm>
          <a:prstGeom prst="borderCallout2">
            <a:avLst>
              <a:gd name="adj1" fmla="val 18750"/>
              <a:gd name="adj2" fmla="val -1278"/>
              <a:gd name="adj3" fmla="val 18750"/>
              <a:gd name="adj4" fmla="val -16667"/>
              <a:gd name="adj5" fmla="val 37315"/>
              <a:gd name="adj6" fmla="val -25602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7184" name="TextBox 17"/>
          <p:cNvSpPr txBox="1"/>
          <p:nvPr/>
        </p:nvSpPr>
        <p:spPr>
          <a:xfrm>
            <a:off x="0" y="5086350"/>
            <a:ext cx="1655763" cy="33813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个人信息填涂区</a:t>
            </a:r>
            <a:endParaRPr lang="zh-CN" altLang="en-US" sz="16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185" name="线形标注 2 18"/>
          <p:cNvSpPr/>
          <p:nvPr/>
        </p:nvSpPr>
        <p:spPr>
          <a:xfrm>
            <a:off x="5415280" y="4365625"/>
            <a:ext cx="885825" cy="1871980"/>
          </a:xfrm>
          <a:prstGeom prst="borderCallout2">
            <a:avLst>
              <a:gd name="adj1" fmla="val 64926"/>
              <a:gd name="adj2" fmla="val 188495"/>
              <a:gd name="adj3" fmla="val 23560"/>
              <a:gd name="adj4" fmla="val 108907"/>
              <a:gd name="adj5" fmla="val 29125"/>
              <a:gd name="adj6" fmla="val 98213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7186" name="TextBox 19"/>
          <p:cNvSpPr txBox="1"/>
          <p:nvPr/>
        </p:nvSpPr>
        <p:spPr>
          <a:xfrm>
            <a:off x="6732588" y="5589588"/>
            <a:ext cx="1728787" cy="369887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条形码粘贴条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7187" name="直接箭头连接符 46"/>
          <p:cNvCxnSpPr/>
          <p:nvPr/>
        </p:nvCxnSpPr>
        <p:spPr>
          <a:xfrm>
            <a:off x="7956550" y="2347913"/>
            <a:ext cx="0" cy="288925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7188" name="TextBox 15"/>
          <p:cNvSpPr txBox="1"/>
          <p:nvPr/>
        </p:nvSpPr>
        <p:spPr>
          <a:xfrm>
            <a:off x="7021513" y="2636838"/>
            <a:ext cx="1871662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u="sng" dirty="0">
                <a:latin typeface="华文中宋" panose="02010600040101010101" pitchFamily="2" charset="-122"/>
                <a:ea typeface="华文中宋" panose="02010600040101010101" pitchFamily="2" charset="-122"/>
              </a:rPr>
              <a:t>条形码粘贴条样式</a:t>
            </a:r>
            <a:endParaRPr lang="zh-CN" altLang="en-US" sz="1600" u="sng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2" name="图片 1" descr="210413bced44c33115317fb8919e68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855" y="1340485"/>
            <a:ext cx="1979295" cy="1007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8" grpId="0" bldLvl="0" animBg="1"/>
      <p:bldP spid="7179" grpId="0" animBg="1"/>
      <p:bldP spid="7182" grpId="0"/>
      <p:bldP spid="7183" grpId="0" bldLvl="0" animBg="1"/>
      <p:bldP spid="7184" grpId="0" animBg="1"/>
      <p:bldP spid="7185" grpId="0" bldLvl="0" animBg="1"/>
      <p:bldP spid="7186" grpId="0" animBg="1"/>
      <p:bldP spid="7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矩形 3"/>
          <p:cNvSpPr/>
          <p:nvPr/>
        </p:nvSpPr>
        <p:spPr>
          <a:xfrm>
            <a:off x="250825" y="765175"/>
            <a:ext cx="14986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59" name="TextBox 4"/>
          <p:cNvSpPr txBox="1"/>
          <p:nvPr/>
        </p:nvSpPr>
        <p:spPr>
          <a:xfrm>
            <a:off x="611188" y="1412875"/>
            <a:ext cx="180022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作文题与听力题在答题卡</a:t>
            </a:r>
            <a:r>
              <a:rPr lang="en-US" altLang="zh-CN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上作答。</a:t>
            </a:r>
            <a:endParaRPr lang="zh-CN" altLang="en-US" dirty="0">
              <a:solidFill>
                <a:srgbClr val="FFC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9220" name="图片 5" descr="2013L089-大学英语4级卡1_页面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338" y="620713"/>
            <a:ext cx="4333875" cy="578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线形标注 2 14"/>
          <p:cNvSpPr/>
          <p:nvPr/>
        </p:nvSpPr>
        <p:spPr>
          <a:xfrm>
            <a:off x="3708400" y="1484313"/>
            <a:ext cx="1223963" cy="649287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98389"/>
              <a:gd name="adj6" fmla="val 280889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9222" name="TextBox 15"/>
          <p:cNvSpPr txBox="1"/>
          <p:nvPr/>
        </p:nvSpPr>
        <p:spPr>
          <a:xfrm>
            <a:off x="7164388" y="2133600"/>
            <a:ext cx="1619250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条形码粘贴区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9223" name="矩形 8"/>
          <p:cNvSpPr/>
          <p:nvPr/>
        </p:nvSpPr>
        <p:spPr>
          <a:xfrm rot="-1266986">
            <a:off x="4181475" y="3752850"/>
            <a:ext cx="1081088" cy="431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9224" name="线形标注 2 14"/>
          <p:cNvSpPr/>
          <p:nvPr/>
        </p:nvSpPr>
        <p:spPr>
          <a:xfrm>
            <a:off x="2700338" y="2565400"/>
            <a:ext cx="4103687" cy="338455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9225" name="TextBox 15"/>
          <p:cNvSpPr txBox="1"/>
          <p:nvPr/>
        </p:nvSpPr>
        <p:spPr>
          <a:xfrm>
            <a:off x="7380288" y="4868863"/>
            <a:ext cx="1619250" cy="369887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作文作答区域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9226" name="直接箭头连接符 13"/>
          <p:cNvCxnSpPr/>
          <p:nvPr/>
        </p:nvCxnSpPr>
        <p:spPr>
          <a:xfrm flipH="1">
            <a:off x="1331913" y="2349500"/>
            <a:ext cx="1368425" cy="1655763"/>
          </a:xfrm>
          <a:prstGeom prst="straightConnector1">
            <a:avLst/>
          </a:prstGeom>
          <a:ln w="50800" cap="flat" cmpd="sng">
            <a:solidFill>
              <a:srgbClr val="FF7C8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9227" name="矩形 15"/>
          <p:cNvSpPr/>
          <p:nvPr/>
        </p:nvSpPr>
        <p:spPr>
          <a:xfrm>
            <a:off x="323850" y="4005263"/>
            <a:ext cx="1871663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再次提示考生作文作答时间为半小时，之后立即进行听力考试。</a:t>
            </a:r>
            <a:endParaRPr lang="zh-CN" altLang="en-US" sz="1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9468" name="等腰三角形 18"/>
          <p:cNvSpPr/>
          <p:nvPr/>
        </p:nvSpPr>
        <p:spPr>
          <a:xfrm>
            <a:off x="179388" y="1412875"/>
            <a:ext cx="423862" cy="576263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2" grpId="0" animBg="1"/>
      <p:bldP spid="9223" grpId="0" animBg="1"/>
      <p:bldP spid="9224" grpId="0" animBg="1"/>
      <p:bldP spid="9225" grpId="0" animBg="1"/>
      <p:bldP spid="92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2a8fe14c6f68c10323af632a027e7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5220" y="836295"/>
            <a:ext cx="4483735" cy="5920105"/>
          </a:xfrm>
          <a:prstGeom prst="rect">
            <a:avLst/>
          </a:prstGeom>
        </p:spPr>
      </p:pic>
      <p:sp>
        <p:nvSpPr>
          <p:cNvPr id="20482" name="矩形 3"/>
          <p:cNvSpPr/>
          <p:nvPr/>
        </p:nvSpPr>
        <p:spPr>
          <a:xfrm>
            <a:off x="468313" y="765175"/>
            <a:ext cx="14970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4" name="矩形 6"/>
          <p:cNvSpPr/>
          <p:nvPr/>
        </p:nvSpPr>
        <p:spPr>
          <a:xfrm rot="-1266986">
            <a:off x="4181475" y="2601913"/>
            <a:ext cx="1081088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背面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0245" name="线形标注 2 14"/>
          <p:cNvSpPr/>
          <p:nvPr/>
        </p:nvSpPr>
        <p:spPr>
          <a:xfrm>
            <a:off x="2700338" y="1196975"/>
            <a:ext cx="4103687" cy="2447925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0246" name="TextBox 15"/>
          <p:cNvSpPr txBox="1"/>
          <p:nvPr/>
        </p:nvSpPr>
        <p:spPr>
          <a:xfrm>
            <a:off x="7308850" y="2852738"/>
            <a:ext cx="1619250" cy="369887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作文作答区域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0247" name="线形标注 2 14"/>
          <p:cNvSpPr/>
          <p:nvPr/>
        </p:nvSpPr>
        <p:spPr>
          <a:xfrm>
            <a:off x="2700338" y="4005263"/>
            <a:ext cx="4103687" cy="2376487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0248" name="TextBox 15"/>
          <p:cNvSpPr txBox="1"/>
          <p:nvPr/>
        </p:nvSpPr>
        <p:spPr>
          <a:xfrm>
            <a:off x="7235825" y="5661025"/>
            <a:ext cx="1619250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听力作答区域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10249" name="直接箭头连接符 12"/>
          <p:cNvCxnSpPr/>
          <p:nvPr/>
        </p:nvCxnSpPr>
        <p:spPr>
          <a:xfrm flipH="1" flipV="1">
            <a:off x="1403985" y="3428683"/>
            <a:ext cx="1223963" cy="504825"/>
          </a:xfrm>
          <a:prstGeom prst="straightConnector1">
            <a:avLst/>
          </a:prstGeom>
          <a:ln w="50800" cap="flat" cmpd="sng">
            <a:solidFill>
              <a:srgbClr val="FF7C8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0250" name="矩形 14"/>
          <p:cNvSpPr/>
          <p:nvPr/>
        </p:nvSpPr>
        <p:spPr>
          <a:xfrm>
            <a:off x="323850" y="2420938"/>
            <a:ext cx="187166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提示考生听力录音播放完毕后，监考员将立即回收答题卡</a:t>
            </a:r>
            <a:r>
              <a:rPr lang="en-US" altLang="zh-CN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1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48" grpId="0" animBg="1"/>
      <p:bldP spid="10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矩形 3"/>
          <p:cNvSpPr/>
          <p:nvPr/>
        </p:nvSpPr>
        <p:spPr>
          <a:xfrm>
            <a:off x="468313" y="765175"/>
            <a:ext cx="14970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267" name="图片 11" descr="2013L090-大学英语4级卡2_页面_1_after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4438" y="692150"/>
            <a:ext cx="3902075" cy="5599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矩形 8"/>
          <p:cNvSpPr/>
          <p:nvPr/>
        </p:nvSpPr>
        <p:spPr>
          <a:xfrm rot="-1266986">
            <a:off x="4973638" y="3105150"/>
            <a:ext cx="1081087" cy="431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1509" name="TextBox 4"/>
          <p:cNvSpPr txBox="1"/>
          <p:nvPr/>
        </p:nvSpPr>
        <p:spPr>
          <a:xfrm>
            <a:off x="611188" y="1412875"/>
            <a:ext cx="180022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阅读和翻译题目在答题卡</a:t>
            </a:r>
            <a:r>
              <a:rPr lang="en-US" altLang="zh-CN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上作答。</a:t>
            </a:r>
            <a:endParaRPr lang="zh-CN" altLang="en-US" dirty="0">
              <a:solidFill>
                <a:srgbClr val="FFC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1271" name="线形标注 2 14"/>
          <p:cNvSpPr/>
          <p:nvPr/>
        </p:nvSpPr>
        <p:spPr>
          <a:xfrm>
            <a:off x="2627313" y="2420938"/>
            <a:ext cx="3600450" cy="338455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1272" name="TextBox 15"/>
          <p:cNvSpPr txBox="1"/>
          <p:nvPr/>
        </p:nvSpPr>
        <p:spPr>
          <a:xfrm>
            <a:off x="6804025" y="4724400"/>
            <a:ext cx="1619250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阅读作答区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1512" name="等腰三角形 18"/>
          <p:cNvSpPr/>
          <p:nvPr/>
        </p:nvSpPr>
        <p:spPr>
          <a:xfrm>
            <a:off x="215900" y="1341438"/>
            <a:ext cx="423863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0" name="矩形 14"/>
          <p:cNvSpPr/>
          <p:nvPr/>
        </p:nvSpPr>
        <p:spPr>
          <a:xfrm>
            <a:off x="323850" y="2924175"/>
            <a:ext cx="1871663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考生在得到监考员指令后，方可在答题卡</a:t>
            </a:r>
            <a:r>
              <a:rPr lang="en-US" altLang="zh-CN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上进行作答。</a:t>
            </a:r>
            <a:endParaRPr lang="zh-CN" altLang="en-US" sz="1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71" grpId="0" animBg="1"/>
      <p:bldP spid="11272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矩形 3"/>
          <p:cNvSpPr/>
          <p:nvPr/>
        </p:nvSpPr>
        <p:spPr>
          <a:xfrm>
            <a:off x="468313" y="765175"/>
            <a:ext cx="14970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29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6025" y="504825"/>
            <a:ext cx="4171950" cy="5848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矩形 6"/>
          <p:cNvSpPr/>
          <p:nvPr/>
        </p:nvSpPr>
        <p:spPr>
          <a:xfrm rot="-1266986">
            <a:off x="4037013" y="2601913"/>
            <a:ext cx="1081087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背面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2293" name="线形标注 2 14"/>
          <p:cNvSpPr/>
          <p:nvPr/>
        </p:nvSpPr>
        <p:spPr>
          <a:xfrm>
            <a:off x="2411413" y="1125538"/>
            <a:ext cx="4392612" cy="4895850"/>
          </a:xfrm>
          <a:prstGeom prst="borderCallout2">
            <a:avLst>
              <a:gd name="adj1" fmla="val 28583"/>
              <a:gd name="adj2" fmla="val 98991"/>
              <a:gd name="adj3" fmla="val 50495"/>
              <a:gd name="adj4" fmla="val 136463"/>
              <a:gd name="adj5" fmla="val 59815"/>
              <a:gd name="adj6" fmla="val 137162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2294" name="TextBox 15"/>
          <p:cNvSpPr txBox="1"/>
          <p:nvPr/>
        </p:nvSpPr>
        <p:spPr>
          <a:xfrm>
            <a:off x="7380288" y="4076700"/>
            <a:ext cx="1439862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翻译作答区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3" grpId="0" animBg="1"/>
      <p:bldP spid="12294" grpId="0" animBg="1"/>
    </p:bldLst>
  </p:timing>
</p:sld>
</file>

<file path=ppt/tags/tag1.xml><?xml version="1.0" encoding="utf-8"?>
<p:tagLst xmlns:p="http://schemas.openxmlformats.org/presentationml/2006/main">
  <p:tag name="KSO_WPP_MARK_KEY" val="8fb612ec-ee97-44ac-bd8d-328969bd6f0d"/>
  <p:tag name="COMMONDATA" val="eyJoZGlkIjoiZWJmNTEzYzY1YjNkYmE5M2I4Nzc2MjgyZmEzOTM0NGYifQ=="/>
</p:tagLst>
</file>

<file path=ppt/theme/theme1.xml><?xml version="1.0" encoding="utf-8"?>
<a:theme xmlns:a="http://schemas.openxmlformats.org/drawingml/2006/main" name="neea-1">
  <a:themeElements>
    <a:clrScheme name="neea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ea-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F0"/>
        </a:solidFill>
        <a:ln w="9525">
          <a:noFill/>
        </a:ln>
      </a:spPr>
      <a:bodyPr wrap="none" anchor="ctr" anchorCtr="0"/>
      <a:lstStyle>
        <a:defPPr algn="ctr">
          <a:defRPr lang="zh-CN" altLang="en-US" sz="2000" dirty="0"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1143000" marR="0" indent="-2286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anose="05000000000000000000" pitchFamily="2" charset="2"/>
          <a:buChar char="u"/>
          <a:defRPr kumimoji="0" lang="zh-CN" altLang="en-US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ea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eea-1">
  <a:themeElements>
    <a:clrScheme name="neea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ea-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ea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4627</Words>
  <Application>WPS 演示</Application>
  <PresentationFormat>全屏显示(4:3)</PresentationFormat>
  <Paragraphs>574</Paragraphs>
  <Slides>43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43</vt:i4>
      </vt:variant>
    </vt:vector>
  </HeadingPairs>
  <TitlesOfParts>
    <vt:vector size="58" baseType="lpstr">
      <vt:lpstr>Arial</vt:lpstr>
      <vt:lpstr>宋体</vt:lpstr>
      <vt:lpstr>Wingdings</vt:lpstr>
      <vt:lpstr>华文中宋</vt:lpstr>
      <vt:lpstr>Times New Roman</vt:lpstr>
      <vt:lpstr>黑体</vt:lpstr>
      <vt:lpstr>方正小标宋_GBK</vt:lpstr>
      <vt:lpstr>Arial Unicode MS</vt:lpstr>
      <vt:lpstr>楷体</vt:lpstr>
      <vt:lpstr>微软雅黑</vt:lpstr>
      <vt:lpstr>Calibri</vt:lpstr>
      <vt:lpstr>华文琥珀</vt:lpstr>
      <vt:lpstr>华文彩云</vt:lpstr>
      <vt:lpstr>neea-1</vt:lpstr>
      <vt:lpstr>1_neea-1</vt:lpstr>
      <vt:lpstr>全国大学英语四、六级考试 笔试监考员培训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5.试题袋、答题卡袋拆和封</vt:lpstr>
      <vt:lpstr>5.试题袋、答题卡袋拆和封</vt:lpstr>
      <vt:lpstr>5.试题袋、答题卡袋拆和封</vt:lpstr>
      <vt:lpstr>6. 工作注意事项</vt:lpstr>
      <vt:lpstr>例：考生进考场后发考场照片</vt:lpstr>
      <vt:lpstr>PowerPoint 演示文稿</vt:lpstr>
      <vt:lpstr>考中发题</vt:lpstr>
      <vt:lpstr>监考教师考场发微博</vt:lpstr>
      <vt:lpstr>PowerPoint 演示文稿</vt:lpstr>
      <vt:lpstr>PowerPoint 演示文稿</vt:lpstr>
      <vt:lpstr>PowerPoint 演示文稿</vt:lpstr>
      <vt:lpstr>评卷过程中发现的违规现象</vt:lpstr>
      <vt:lpstr>PowerPoint 演示文稿</vt:lpstr>
    </vt:vector>
  </TitlesOfParts>
  <Company>NEEA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大学英语四六级考试考务会</dc:title>
  <dc:creator>王伟</dc:creator>
  <cp:lastModifiedBy>彭</cp:lastModifiedBy>
  <cp:revision>1237</cp:revision>
  <dcterms:created xsi:type="dcterms:W3CDTF">2005-07-20T01:25:00Z</dcterms:created>
  <dcterms:modified xsi:type="dcterms:W3CDTF">2023-03-02T00:20:54Z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EE77F67F1A964EA494A8149D80D73421</vt:lpwstr>
  </property>
</Properties>
</file>